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5" r:id="rId8"/>
    <p:sldId id="264" r:id="rId9"/>
    <p:sldId id="267" r:id="rId10"/>
    <p:sldId id="266" r:id="rId1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535889-42E7-45E9-A2F5-62D30036E2F5}" v="5" dt="2023-05-20T09:39:54.7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78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WW" userId="5f592d03499178a7" providerId="LiveId" clId="{70535889-42E7-45E9-A2F5-62D30036E2F5}"/>
    <pc:docChg chg="undo custSel addSld modSld">
      <pc:chgData name="M WW" userId="5f592d03499178a7" providerId="LiveId" clId="{70535889-42E7-45E9-A2F5-62D30036E2F5}" dt="2023-05-22T07:21:00.273" v="5420" actId="20577"/>
      <pc:docMkLst>
        <pc:docMk/>
      </pc:docMkLst>
      <pc:sldChg chg="modSp mod">
        <pc:chgData name="M WW" userId="5f592d03499178a7" providerId="LiveId" clId="{70535889-42E7-45E9-A2F5-62D30036E2F5}" dt="2023-05-20T09:44:10.337" v="4022" actId="255"/>
        <pc:sldMkLst>
          <pc:docMk/>
          <pc:sldMk cId="2135816639" sldId="256"/>
        </pc:sldMkLst>
        <pc:spChg chg="mod">
          <ac:chgData name="M WW" userId="5f592d03499178a7" providerId="LiveId" clId="{70535889-42E7-45E9-A2F5-62D30036E2F5}" dt="2023-05-20T09:44:10.337" v="4022" actId="255"/>
          <ac:spMkLst>
            <pc:docMk/>
            <pc:sldMk cId="2135816639" sldId="256"/>
            <ac:spMk id="3" creationId="{32401BF4-4D79-3F3C-3F1C-67B6588E6C27}"/>
          </ac:spMkLst>
        </pc:spChg>
      </pc:sldChg>
      <pc:sldChg chg="modSp mod">
        <pc:chgData name="M WW" userId="5f592d03499178a7" providerId="LiveId" clId="{70535889-42E7-45E9-A2F5-62D30036E2F5}" dt="2023-05-22T07:17:04.515" v="5419" actId="20577"/>
        <pc:sldMkLst>
          <pc:docMk/>
          <pc:sldMk cId="678792028" sldId="258"/>
        </pc:sldMkLst>
        <pc:spChg chg="mod">
          <ac:chgData name="M WW" userId="5f592d03499178a7" providerId="LiveId" clId="{70535889-42E7-45E9-A2F5-62D30036E2F5}" dt="2023-05-22T07:17:04.515" v="5419" actId="20577"/>
          <ac:spMkLst>
            <pc:docMk/>
            <pc:sldMk cId="678792028" sldId="258"/>
            <ac:spMk id="3" creationId="{45E40CFD-C88B-C0CA-732A-883F8550CF52}"/>
          </ac:spMkLst>
        </pc:spChg>
      </pc:sldChg>
      <pc:sldChg chg="modSp mod">
        <pc:chgData name="M WW" userId="5f592d03499178a7" providerId="LiveId" clId="{70535889-42E7-45E9-A2F5-62D30036E2F5}" dt="2023-05-21T12:10:58.261" v="4076" actId="20577"/>
        <pc:sldMkLst>
          <pc:docMk/>
          <pc:sldMk cId="3285581237" sldId="260"/>
        </pc:sldMkLst>
        <pc:spChg chg="mod">
          <ac:chgData name="M WW" userId="5f592d03499178a7" providerId="LiveId" clId="{70535889-42E7-45E9-A2F5-62D30036E2F5}" dt="2023-05-20T08:55:03.044" v="1541" actId="20577"/>
          <ac:spMkLst>
            <pc:docMk/>
            <pc:sldMk cId="3285581237" sldId="260"/>
            <ac:spMk id="2" creationId="{9228815E-3300-C99F-2C52-A98FAAFCB111}"/>
          </ac:spMkLst>
        </pc:spChg>
        <pc:spChg chg="mod">
          <ac:chgData name="M WW" userId="5f592d03499178a7" providerId="LiveId" clId="{70535889-42E7-45E9-A2F5-62D30036E2F5}" dt="2023-05-21T12:10:58.261" v="4076" actId="20577"/>
          <ac:spMkLst>
            <pc:docMk/>
            <pc:sldMk cId="3285581237" sldId="260"/>
            <ac:spMk id="3" creationId="{45E40CFD-C88B-C0CA-732A-883F8550CF52}"/>
          </ac:spMkLst>
        </pc:spChg>
      </pc:sldChg>
      <pc:sldChg chg="modSp mod">
        <pc:chgData name="M WW" userId="5f592d03499178a7" providerId="LiveId" clId="{70535889-42E7-45E9-A2F5-62D30036E2F5}" dt="2023-05-20T08:57:41.963" v="1605" actId="113"/>
        <pc:sldMkLst>
          <pc:docMk/>
          <pc:sldMk cId="2147804692" sldId="261"/>
        </pc:sldMkLst>
        <pc:spChg chg="mod">
          <ac:chgData name="M WW" userId="5f592d03499178a7" providerId="LiveId" clId="{70535889-42E7-45E9-A2F5-62D30036E2F5}" dt="2023-05-20T08:57:41.963" v="1605" actId="113"/>
          <ac:spMkLst>
            <pc:docMk/>
            <pc:sldMk cId="2147804692" sldId="261"/>
            <ac:spMk id="2" creationId="{9228815E-3300-C99F-2C52-A98FAAFCB111}"/>
          </ac:spMkLst>
        </pc:spChg>
      </pc:sldChg>
      <pc:sldChg chg="modSp mod">
        <pc:chgData name="M WW" userId="5f592d03499178a7" providerId="LiveId" clId="{70535889-42E7-45E9-A2F5-62D30036E2F5}" dt="2023-05-21T21:22:30.269" v="5364" actId="6549"/>
        <pc:sldMkLst>
          <pc:docMk/>
          <pc:sldMk cId="2019581122" sldId="262"/>
        </pc:sldMkLst>
        <pc:spChg chg="mod">
          <ac:chgData name="M WW" userId="5f592d03499178a7" providerId="LiveId" clId="{70535889-42E7-45E9-A2F5-62D30036E2F5}" dt="2023-05-20T08:58:34.134" v="1685" actId="113"/>
          <ac:spMkLst>
            <pc:docMk/>
            <pc:sldMk cId="2019581122" sldId="262"/>
            <ac:spMk id="2" creationId="{9228815E-3300-C99F-2C52-A98FAAFCB111}"/>
          </ac:spMkLst>
        </pc:spChg>
        <pc:spChg chg="mod">
          <ac:chgData name="M WW" userId="5f592d03499178a7" providerId="LiveId" clId="{70535889-42E7-45E9-A2F5-62D30036E2F5}" dt="2023-05-21T21:22:30.269" v="5364" actId="6549"/>
          <ac:spMkLst>
            <pc:docMk/>
            <pc:sldMk cId="2019581122" sldId="262"/>
            <ac:spMk id="3" creationId="{45E40CFD-C88B-C0CA-732A-883F8550CF52}"/>
          </ac:spMkLst>
        </pc:spChg>
      </pc:sldChg>
      <pc:sldChg chg="modSp mod">
        <pc:chgData name="M WW" userId="5f592d03499178a7" providerId="LiveId" clId="{70535889-42E7-45E9-A2F5-62D30036E2F5}" dt="2023-05-21T21:38:57.950" v="5368" actId="20577"/>
        <pc:sldMkLst>
          <pc:docMk/>
          <pc:sldMk cId="923124243" sldId="263"/>
        </pc:sldMkLst>
        <pc:spChg chg="mod">
          <ac:chgData name="M WW" userId="5f592d03499178a7" providerId="LiveId" clId="{70535889-42E7-45E9-A2F5-62D30036E2F5}" dt="2023-05-20T09:21:36.628" v="2457" actId="20577"/>
          <ac:spMkLst>
            <pc:docMk/>
            <pc:sldMk cId="923124243" sldId="263"/>
            <ac:spMk id="2" creationId="{9228815E-3300-C99F-2C52-A98FAAFCB111}"/>
          </ac:spMkLst>
        </pc:spChg>
        <pc:spChg chg="mod">
          <ac:chgData name="M WW" userId="5f592d03499178a7" providerId="LiveId" clId="{70535889-42E7-45E9-A2F5-62D30036E2F5}" dt="2023-05-21T21:38:57.950" v="5368" actId="20577"/>
          <ac:spMkLst>
            <pc:docMk/>
            <pc:sldMk cId="923124243" sldId="263"/>
            <ac:spMk id="3" creationId="{45E40CFD-C88B-C0CA-732A-883F8550CF52}"/>
          </ac:spMkLst>
        </pc:spChg>
      </pc:sldChg>
      <pc:sldChg chg="modSp add mod">
        <pc:chgData name="M WW" userId="5f592d03499178a7" providerId="LiveId" clId="{70535889-42E7-45E9-A2F5-62D30036E2F5}" dt="2023-05-21T12:15:38.215" v="4096" actId="20577"/>
        <pc:sldMkLst>
          <pc:docMk/>
          <pc:sldMk cId="4095870741" sldId="264"/>
        </pc:sldMkLst>
        <pc:spChg chg="mod">
          <ac:chgData name="M WW" userId="5f592d03499178a7" providerId="LiveId" clId="{70535889-42E7-45E9-A2F5-62D30036E2F5}" dt="2023-05-20T08:43:37.683" v="1332" actId="113"/>
          <ac:spMkLst>
            <pc:docMk/>
            <pc:sldMk cId="4095870741" sldId="264"/>
            <ac:spMk id="2" creationId="{9228815E-3300-C99F-2C52-A98FAAFCB111}"/>
          </ac:spMkLst>
        </pc:spChg>
        <pc:spChg chg="mod">
          <ac:chgData name="M WW" userId="5f592d03499178a7" providerId="LiveId" clId="{70535889-42E7-45E9-A2F5-62D30036E2F5}" dt="2023-05-21T12:15:38.215" v="4096" actId="20577"/>
          <ac:spMkLst>
            <pc:docMk/>
            <pc:sldMk cId="4095870741" sldId="264"/>
            <ac:spMk id="3" creationId="{45E40CFD-C88B-C0CA-732A-883F8550CF52}"/>
          </ac:spMkLst>
        </pc:spChg>
      </pc:sldChg>
      <pc:sldChg chg="modSp add mod">
        <pc:chgData name="M WW" userId="5f592d03499178a7" providerId="LiveId" clId="{70535889-42E7-45E9-A2F5-62D30036E2F5}" dt="2023-05-21T12:14:14.042" v="4080" actId="20577"/>
        <pc:sldMkLst>
          <pc:docMk/>
          <pc:sldMk cId="1472554739" sldId="265"/>
        </pc:sldMkLst>
        <pc:spChg chg="mod">
          <ac:chgData name="M WW" userId="5f592d03499178a7" providerId="LiveId" clId="{70535889-42E7-45E9-A2F5-62D30036E2F5}" dt="2023-05-20T09:40:40.387" v="3778" actId="6549"/>
          <ac:spMkLst>
            <pc:docMk/>
            <pc:sldMk cId="1472554739" sldId="265"/>
            <ac:spMk id="2" creationId="{9228815E-3300-C99F-2C52-A98FAAFCB111}"/>
          </ac:spMkLst>
        </pc:spChg>
        <pc:spChg chg="mod">
          <ac:chgData name="M WW" userId="5f592d03499178a7" providerId="LiveId" clId="{70535889-42E7-45E9-A2F5-62D30036E2F5}" dt="2023-05-21T12:14:14.042" v="4080" actId="20577"/>
          <ac:spMkLst>
            <pc:docMk/>
            <pc:sldMk cId="1472554739" sldId="265"/>
            <ac:spMk id="3" creationId="{45E40CFD-C88B-C0CA-732A-883F8550CF52}"/>
          </ac:spMkLst>
        </pc:spChg>
      </pc:sldChg>
      <pc:sldChg chg="modSp add mod">
        <pc:chgData name="M WW" userId="5f592d03499178a7" providerId="LiveId" clId="{70535889-42E7-45E9-A2F5-62D30036E2F5}" dt="2023-05-20T09:41:56.832" v="3831" actId="255"/>
        <pc:sldMkLst>
          <pc:docMk/>
          <pc:sldMk cId="1746207754" sldId="266"/>
        </pc:sldMkLst>
        <pc:spChg chg="mod">
          <ac:chgData name="M WW" userId="5f592d03499178a7" providerId="LiveId" clId="{70535889-42E7-45E9-A2F5-62D30036E2F5}" dt="2023-05-20T09:41:33.679" v="3789" actId="20577"/>
          <ac:spMkLst>
            <pc:docMk/>
            <pc:sldMk cId="1746207754" sldId="266"/>
            <ac:spMk id="2" creationId="{9228815E-3300-C99F-2C52-A98FAAFCB111}"/>
          </ac:spMkLst>
        </pc:spChg>
        <pc:spChg chg="mod">
          <ac:chgData name="M WW" userId="5f592d03499178a7" providerId="LiveId" clId="{70535889-42E7-45E9-A2F5-62D30036E2F5}" dt="2023-05-20T09:41:56.832" v="3831" actId="255"/>
          <ac:spMkLst>
            <pc:docMk/>
            <pc:sldMk cId="1746207754" sldId="266"/>
            <ac:spMk id="3" creationId="{45E40CFD-C88B-C0CA-732A-883F8550CF52}"/>
          </ac:spMkLst>
        </pc:spChg>
      </pc:sldChg>
      <pc:sldChg chg="addSp delSp modSp add mod">
        <pc:chgData name="M WW" userId="5f592d03499178a7" providerId="LiveId" clId="{70535889-42E7-45E9-A2F5-62D30036E2F5}" dt="2023-05-22T07:21:00.273" v="5420" actId="20577"/>
        <pc:sldMkLst>
          <pc:docMk/>
          <pc:sldMk cId="1103010463" sldId="267"/>
        </pc:sldMkLst>
        <pc:spChg chg="mod">
          <ac:chgData name="M WW" userId="5f592d03499178a7" providerId="LiveId" clId="{70535889-42E7-45E9-A2F5-62D30036E2F5}" dt="2023-05-21T14:56:22.851" v="4915" actId="20577"/>
          <ac:spMkLst>
            <pc:docMk/>
            <pc:sldMk cId="1103010463" sldId="267"/>
            <ac:spMk id="2" creationId="{9228815E-3300-C99F-2C52-A98FAAFCB111}"/>
          </ac:spMkLst>
        </pc:spChg>
        <pc:spChg chg="mod">
          <ac:chgData name="M WW" userId="5f592d03499178a7" providerId="LiveId" clId="{70535889-42E7-45E9-A2F5-62D30036E2F5}" dt="2023-05-22T07:21:00.273" v="5420" actId="20577"/>
          <ac:spMkLst>
            <pc:docMk/>
            <pc:sldMk cId="1103010463" sldId="267"/>
            <ac:spMk id="3" creationId="{45E40CFD-C88B-C0CA-732A-883F8550CF52}"/>
          </ac:spMkLst>
        </pc:spChg>
        <pc:spChg chg="add del">
          <ac:chgData name="M WW" userId="5f592d03499178a7" providerId="LiveId" clId="{70535889-42E7-45E9-A2F5-62D30036E2F5}" dt="2023-05-21T14:49:01.840" v="4346" actId="22"/>
          <ac:spMkLst>
            <pc:docMk/>
            <pc:sldMk cId="1103010463" sldId="267"/>
            <ac:spMk id="6" creationId="{DD8D333A-F7D8-CAB2-EEA4-8C9AE15A39AD}"/>
          </ac:spMkLst>
        </pc:spChg>
        <pc:picChg chg="mod">
          <ac:chgData name="M WW" userId="5f592d03499178a7" providerId="LiveId" clId="{70535889-42E7-45E9-A2F5-62D30036E2F5}" dt="2023-05-22T07:14:17.950" v="5411" actId="1035"/>
          <ac:picMkLst>
            <pc:docMk/>
            <pc:sldMk cId="1103010463" sldId="267"/>
            <ac:picMk id="4" creationId="{EAF281B0-1E2F-F0F5-2B98-DC2B9D11BD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1AB089-223B-1085-7E94-5EF282D67F22}"/>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97886EC2-3C76-5CA9-9A29-536E0E6FF5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C6529ABD-A944-DF51-BDD5-3A7F484ED711}"/>
              </a:ext>
            </a:extLst>
          </p:cNvPr>
          <p:cNvSpPr>
            <a:spLocks noGrp="1"/>
          </p:cNvSpPr>
          <p:nvPr>
            <p:ph type="dt" sz="half" idx="10"/>
          </p:nvPr>
        </p:nvSpPr>
        <p:spPr/>
        <p:txBody>
          <a:bodyPr/>
          <a:lstStyle/>
          <a:p>
            <a:fld id="{94D50520-95C2-4325-820D-1B1608A62728}" type="datetimeFigureOut">
              <a:rPr lang="pl-PL" smtClean="0"/>
              <a:t>21.05.2023</a:t>
            </a:fld>
            <a:endParaRPr lang="pl-PL"/>
          </a:p>
        </p:txBody>
      </p:sp>
      <p:sp>
        <p:nvSpPr>
          <p:cNvPr id="5" name="Symbol zastępczy stopki 4">
            <a:extLst>
              <a:ext uri="{FF2B5EF4-FFF2-40B4-BE49-F238E27FC236}">
                <a16:creationId xmlns:a16="http://schemas.microsoft.com/office/drawing/2014/main" id="{D6048EFC-9048-2AD9-0DFE-FBBB7F2043D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CC97318-DC8B-5765-18B7-B8DD93D447C7}"/>
              </a:ext>
            </a:extLst>
          </p:cNvPr>
          <p:cNvSpPr>
            <a:spLocks noGrp="1"/>
          </p:cNvSpPr>
          <p:nvPr>
            <p:ph type="sldNum" sz="quarter" idx="12"/>
          </p:nvPr>
        </p:nvSpPr>
        <p:spPr/>
        <p:txBody>
          <a:bodyPr/>
          <a:lstStyle/>
          <a:p>
            <a:fld id="{CE15A588-504D-477E-91DE-E0AA0D9FEC9D}" type="slidenum">
              <a:rPr lang="pl-PL" smtClean="0"/>
              <a:t>‹#›</a:t>
            </a:fld>
            <a:endParaRPr lang="pl-PL"/>
          </a:p>
        </p:txBody>
      </p:sp>
    </p:spTree>
    <p:extLst>
      <p:ext uri="{BB962C8B-B14F-4D97-AF65-F5344CB8AC3E}">
        <p14:creationId xmlns:p14="http://schemas.microsoft.com/office/powerpoint/2010/main" val="2303169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698ED1-F937-19FB-DF13-9D96D1715BB1}"/>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578668B4-6D78-16FB-A381-8F92AFF7FB52}"/>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893C6AA-29B8-5EA5-FA2A-786FEEA6531F}"/>
              </a:ext>
            </a:extLst>
          </p:cNvPr>
          <p:cNvSpPr>
            <a:spLocks noGrp="1"/>
          </p:cNvSpPr>
          <p:nvPr>
            <p:ph type="dt" sz="half" idx="10"/>
          </p:nvPr>
        </p:nvSpPr>
        <p:spPr/>
        <p:txBody>
          <a:bodyPr/>
          <a:lstStyle/>
          <a:p>
            <a:fld id="{94D50520-95C2-4325-820D-1B1608A62728}" type="datetimeFigureOut">
              <a:rPr lang="pl-PL" smtClean="0"/>
              <a:t>21.05.2023</a:t>
            </a:fld>
            <a:endParaRPr lang="pl-PL"/>
          </a:p>
        </p:txBody>
      </p:sp>
      <p:sp>
        <p:nvSpPr>
          <p:cNvPr id="5" name="Symbol zastępczy stopki 4">
            <a:extLst>
              <a:ext uri="{FF2B5EF4-FFF2-40B4-BE49-F238E27FC236}">
                <a16:creationId xmlns:a16="http://schemas.microsoft.com/office/drawing/2014/main" id="{5A75426E-79D5-F61C-3A02-35D5CD60E83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D947C60-6C3A-95C3-6BA1-9574E943488A}"/>
              </a:ext>
            </a:extLst>
          </p:cNvPr>
          <p:cNvSpPr>
            <a:spLocks noGrp="1"/>
          </p:cNvSpPr>
          <p:nvPr>
            <p:ph type="sldNum" sz="quarter" idx="12"/>
          </p:nvPr>
        </p:nvSpPr>
        <p:spPr/>
        <p:txBody>
          <a:bodyPr/>
          <a:lstStyle/>
          <a:p>
            <a:fld id="{CE15A588-504D-477E-91DE-E0AA0D9FEC9D}" type="slidenum">
              <a:rPr lang="pl-PL" smtClean="0"/>
              <a:t>‹#›</a:t>
            </a:fld>
            <a:endParaRPr lang="pl-PL"/>
          </a:p>
        </p:txBody>
      </p:sp>
    </p:spTree>
    <p:extLst>
      <p:ext uri="{BB962C8B-B14F-4D97-AF65-F5344CB8AC3E}">
        <p14:creationId xmlns:p14="http://schemas.microsoft.com/office/powerpoint/2010/main" val="1735290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9981E23F-A3AB-1DCB-72A8-2C8473800FA7}"/>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AF703099-97E7-EAD6-ACC2-CEB4A2A9357E}"/>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EDEF3AD-DB79-6DC4-22C9-289DF868ED7A}"/>
              </a:ext>
            </a:extLst>
          </p:cNvPr>
          <p:cNvSpPr>
            <a:spLocks noGrp="1"/>
          </p:cNvSpPr>
          <p:nvPr>
            <p:ph type="dt" sz="half" idx="10"/>
          </p:nvPr>
        </p:nvSpPr>
        <p:spPr/>
        <p:txBody>
          <a:bodyPr/>
          <a:lstStyle/>
          <a:p>
            <a:fld id="{94D50520-95C2-4325-820D-1B1608A62728}" type="datetimeFigureOut">
              <a:rPr lang="pl-PL" smtClean="0"/>
              <a:t>21.05.2023</a:t>
            </a:fld>
            <a:endParaRPr lang="pl-PL"/>
          </a:p>
        </p:txBody>
      </p:sp>
      <p:sp>
        <p:nvSpPr>
          <p:cNvPr id="5" name="Symbol zastępczy stopki 4">
            <a:extLst>
              <a:ext uri="{FF2B5EF4-FFF2-40B4-BE49-F238E27FC236}">
                <a16:creationId xmlns:a16="http://schemas.microsoft.com/office/drawing/2014/main" id="{EFB4E819-0ABB-BDB2-A0AF-7F73B519FAB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372CF02-158E-6E7C-DA1C-A4F01C39D265}"/>
              </a:ext>
            </a:extLst>
          </p:cNvPr>
          <p:cNvSpPr>
            <a:spLocks noGrp="1"/>
          </p:cNvSpPr>
          <p:nvPr>
            <p:ph type="sldNum" sz="quarter" idx="12"/>
          </p:nvPr>
        </p:nvSpPr>
        <p:spPr/>
        <p:txBody>
          <a:bodyPr/>
          <a:lstStyle/>
          <a:p>
            <a:fld id="{CE15A588-504D-477E-91DE-E0AA0D9FEC9D}" type="slidenum">
              <a:rPr lang="pl-PL" smtClean="0"/>
              <a:t>‹#›</a:t>
            </a:fld>
            <a:endParaRPr lang="pl-PL"/>
          </a:p>
        </p:txBody>
      </p:sp>
    </p:spTree>
    <p:extLst>
      <p:ext uri="{BB962C8B-B14F-4D97-AF65-F5344CB8AC3E}">
        <p14:creationId xmlns:p14="http://schemas.microsoft.com/office/powerpoint/2010/main" val="202697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CF8547-10E6-D21D-1079-91666F981019}"/>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9D03DE97-561E-D636-8B0A-E60704A74AC9}"/>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124127B-6136-E9C0-5D52-D5AE51EDCFA0}"/>
              </a:ext>
            </a:extLst>
          </p:cNvPr>
          <p:cNvSpPr>
            <a:spLocks noGrp="1"/>
          </p:cNvSpPr>
          <p:nvPr>
            <p:ph type="dt" sz="half" idx="10"/>
          </p:nvPr>
        </p:nvSpPr>
        <p:spPr/>
        <p:txBody>
          <a:bodyPr/>
          <a:lstStyle/>
          <a:p>
            <a:fld id="{94D50520-95C2-4325-820D-1B1608A62728}" type="datetimeFigureOut">
              <a:rPr lang="pl-PL" smtClean="0"/>
              <a:t>21.05.2023</a:t>
            </a:fld>
            <a:endParaRPr lang="pl-PL"/>
          </a:p>
        </p:txBody>
      </p:sp>
      <p:sp>
        <p:nvSpPr>
          <p:cNvPr id="5" name="Symbol zastępczy stopki 4">
            <a:extLst>
              <a:ext uri="{FF2B5EF4-FFF2-40B4-BE49-F238E27FC236}">
                <a16:creationId xmlns:a16="http://schemas.microsoft.com/office/drawing/2014/main" id="{AD84251D-71CD-781F-7DD0-492B04B5832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6944AC6-83E4-2EFC-6890-4E52310AB10E}"/>
              </a:ext>
            </a:extLst>
          </p:cNvPr>
          <p:cNvSpPr>
            <a:spLocks noGrp="1"/>
          </p:cNvSpPr>
          <p:nvPr>
            <p:ph type="sldNum" sz="quarter" idx="12"/>
          </p:nvPr>
        </p:nvSpPr>
        <p:spPr/>
        <p:txBody>
          <a:bodyPr/>
          <a:lstStyle/>
          <a:p>
            <a:fld id="{CE15A588-504D-477E-91DE-E0AA0D9FEC9D}" type="slidenum">
              <a:rPr lang="pl-PL" smtClean="0"/>
              <a:t>‹#›</a:t>
            </a:fld>
            <a:endParaRPr lang="pl-PL"/>
          </a:p>
        </p:txBody>
      </p:sp>
    </p:spTree>
    <p:extLst>
      <p:ext uri="{BB962C8B-B14F-4D97-AF65-F5344CB8AC3E}">
        <p14:creationId xmlns:p14="http://schemas.microsoft.com/office/powerpoint/2010/main" val="623699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8B418B-70EE-9E4F-981E-CF3B2F8B2BF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32F67AC5-52D9-3F76-A83E-B6ADD3EBE9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9B444480-9695-C656-91F7-E93B5CE2F75B}"/>
              </a:ext>
            </a:extLst>
          </p:cNvPr>
          <p:cNvSpPr>
            <a:spLocks noGrp="1"/>
          </p:cNvSpPr>
          <p:nvPr>
            <p:ph type="dt" sz="half" idx="10"/>
          </p:nvPr>
        </p:nvSpPr>
        <p:spPr/>
        <p:txBody>
          <a:bodyPr/>
          <a:lstStyle/>
          <a:p>
            <a:fld id="{94D50520-95C2-4325-820D-1B1608A62728}" type="datetimeFigureOut">
              <a:rPr lang="pl-PL" smtClean="0"/>
              <a:t>21.05.2023</a:t>
            </a:fld>
            <a:endParaRPr lang="pl-PL"/>
          </a:p>
        </p:txBody>
      </p:sp>
      <p:sp>
        <p:nvSpPr>
          <p:cNvPr id="5" name="Symbol zastępczy stopki 4">
            <a:extLst>
              <a:ext uri="{FF2B5EF4-FFF2-40B4-BE49-F238E27FC236}">
                <a16:creationId xmlns:a16="http://schemas.microsoft.com/office/drawing/2014/main" id="{8CC78309-0711-6254-0FC0-FB2E80AC478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AD624E3-FB7E-2256-54F9-4C73F5CE7E2C}"/>
              </a:ext>
            </a:extLst>
          </p:cNvPr>
          <p:cNvSpPr>
            <a:spLocks noGrp="1"/>
          </p:cNvSpPr>
          <p:nvPr>
            <p:ph type="sldNum" sz="quarter" idx="12"/>
          </p:nvPr>
        </p:nvSpPr>
        <p:spPr/>
        <p:txBody>
          <a:bodyPr/>
          <a:lstStyle/>
          <a:p>
            <a:fld id="{CE15A588-504D-477E-91DE-E0AA0D9FEC9D}" type="slidenum">
              <a:rPr lang="pl-PL" smtClean="0"/>
              <a:t>‹#›</a:t>
            </a:fld>
            <a:endParaRPr lang="pl-PL"/>
          </a:p>
        </p:txBody>
      </p:sp>
    </p:spTree>
    <p:extLst>
      <p:ext uri="{BB962C8B-B14F-4D97-AF65-F5344CB8AC3E}">
        <p14:creationId xmlns:p14="http://schemas.microsoft.com/office/powerpoint/2010/main" val="3379895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C64926-9A57-16A4-460B-CDA811ACF27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B8886AE-62AB-3B00-965F-48ED4F2F71A0}"/>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D0E84432-038C-1BFE-C869-1DBF170F7DF0}"/>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D02ABB3-B564-973B-9F32-731F1F3FCE6D}"/>
              </a:ext>
            </a:extLst>
          </p:cNvPr>
          <p:cNvSpPr>
            <a:spLocks noGrp="1"/>
          </p:cNvSpPr>
          <p:nvPr>
            <p:ph type="dt" sz="half" idx="10"/>
          </p:nvPr>
        </p:nvSpPr>
        <p:spPr/>
        <p:txBody>
          <a:bodyPr/>
          <a:lstStyle/>
          <a:p>
            <a:fld id="{94D50520-95C2-4325-820D-1B1608A62728}" type="datetimeFigureOut">
              <a:rPr lang="pl-PL" smtClean="0"/>
              <a:t>21.05.2023</a:t>
            </a:fld>
            <a:endParaRPr lang="pl-PL"/>
          </a:p>
        </p:txBody>
      </p:sp>
      <p:sp>
        <p:nvSpPr>
          <p:cNvPr id="6" name="Symbol zastępczy stopki 5">
            <a:extLst>
              <a:ext uri="{FF2B5EF4-FFF2-40B4-BE49-F238E27FC236}">
                <a16:creationId xmlns:a16="http://schemas.microsoft.com/office/drawing/2014/main" id="{32E3FFA7-120E-3F37-AA66-F85128F4969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4DF9ABF-1A81-1E03-3333-26A518DEC32E}"/>
              </a:ext>
            </a:extLst>
          </p:cNvPr>
          <p:cNvSpPr>
            <a:spLocks noGrp="1"/>
          </p:cNvSpPr>
          <p:nvPr>
            <p:ph type="sldNum" sz="quarter" idx="12"/>
          </p:nvPr>
        </p:nvSpPr>
        <p:spPr/>
        <p:txBody>
          <a:bodyPr/>
          <a:lstStyle/>
          <a:p>
            <a:fld id="{CE15A588-504D-477E-91DE-E0AA0D9FEC9D}" type="slidenum">
              <a:rPr lang="pl-PL" smtClean="0"/>
              <a:t>‹#›</a:t>
            </a:fld>
            <a:endParaRPr lang="pl-PL"/>
          </a:p>
        </p:txBody>
      </p:sp>
    </p:spTree>
    <p:extLst>
      <p:ext uri="{BB962C8B-B14F-4D97-AF65-F5344CB8AC3E}">
        <p14:creationId xmlns:p14="http://schemas.microsoft.com/office/powerpoint/2010/main" val="4197655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FA483F-B6A1-A7E6-7A3D-E095E84EB348}"/>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FF1F541-5E5F-AFB4-A1BB-5BBB842088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0A337596-BF5E-F8D8-D952-7863A43E16D4}"/>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3FCD16D2-CB30-4741-CD1A-F17AF4D06A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FB5FC8D0-3796-70B2-EFA0-3FB3932A7CFE}"/>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1AFA41B-64A9-DFD9-BA9F-3C64F58501B9}"/>
              </a:ext>
            </a:extLst>
          </p:cNvPr>
          <p:cNvSpPr>
            <a:spLocks noGrp="1"/>
          </p:cNvSpPr>
          <p:nvPr>
            <p:ph type="dt" sz="half" idx="10"/>
          </p:nvPr>
        </p:nvSpPr>
        <p:spPr/>
        <p:txBody>
          <a:bodyPr/>
          <a:lstStyle/>
          <a:p>
            <a:fld id="{94D50520-95C2-4325-820D-1B1608A62728}" type="datetimeFigureOut">
              <a:rPr lang="pl-PL" smtClean="0"/>
              <a:t>21.05.2023</a:t>
            </a:fld>
            <a:endParaRPr lang="pl-PL"/>
          </a:p>
        </p:txBody>
      </p:sp>
      <p:sp>
        <p:nvSpPr>
          <p:cNvPr id="8" name="Symbol zastępczy stopki 7">
            <a:extLst>
              <a:ext uri="{FF2B5EF4-FFF2-40B4-BE49-F238E27FC236}">
                <a16:creationId xmlns:a16="http://schemas.microsoft.com/office/drawing/2014/main" id="{F4CECB1C-4095-3858-2E24-4ACD8CA4E018}"/>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5016E0D8-C550-0C0A-FFAF-85782BBFD8D7}"/>
              </a:ext>
            </a:extLst>
          </p:cNvPr>
          <p:cNvSpPr>
            <a:spLocks noGrp="1"/>
          </p:cNvSpPr>
          <p:nvPr>
            <p:ph type="sldNum" sz="quarter" idx="12"/>
          </p:nvPr>
        </p:nvSpPr>
        <p:spPr/>
        <p:txBody>
          <a:bodyPr/>
          <a:lstStyle/>
          <a:p>
            <a:fld id="{CE15A588-504D-477E-91DE-E0AA0D9FEC9D}" type="slidenum">
              <a:rPr lang="pl-PL" smtClean="0"/>
              <a:t>‹#›</a:t>
            </a:fld>
            <a:endParaRPr lang="pl-PL"/>
          </a:p>
        </p:txBody>
      </p:sp>
    </p:spTree>
    <p:extLst>
      <p:ext uri="{BB962C8B-B14F-4D97-AF65-F5344CB8AC3E}">
        <p14:creationId xmlns:p14="http://schemas.microsoft.com/office/powerpoint/2010/main" val="628838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A9EC59-F370-B77C-B6ED-71299C0237D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729A4280-2950-BE01-17A4-D84CAF00C2EC}"/>
              </a:ext>
            </a:extLst>
          </p:cNvPr>
          <p:cNvSpPr>
            <a:spLocks noGrp="1"/>
          </p:cNvSpPr>
          <p:nvPr>
            <p:ph type="dt" sz="half" idx="10"/>
          </p:nvPr>
        </p:nvSpPr>
        <p:spPr/>
        <p:txBody>
          <a:bodyPr/>
          <a:lstStyle/>
          <a:p>
            <a:fld id="{94D50520-95C2-4325-820D-1B1608A62728}" type="datetimeFigureOut">
              <a:rPr lang="pl-PL" smtClean="0"/>
              <a:t>21.05.2023</a:t>
            </a:fld>
            <a:endParaRPr lang="pl-PL"/>
          </a:p>
        </p:txBody>
      </p:sp>
      <p:sp>
        <p:nvSpPr>
          <p:cNvPr id="4" name="Symbol zastępczy stopki 3">
            <a:extLst>
              <a:ext uri="{FF2B5EF4-FFF2-40B4-BE49-F238E27FC236}">
                <a16:creationId xmlns:a16="http://schemas.microsoft.com/office/drawing/2014/main" id="{63D94D6E-74FE-9A28-DE8E-6781ACD7A92C}"/>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C1DB4739-ADEF-8B93-AA9E-E9316AFA2935}"/>
              </a:ext>
            </a:extLst>
          </p:cNvPr>
          <p:cNvSpPr>
            <a:spLocks noGrp="1"/>
          </p:cNvSpPr>
          <p:nvPr>
            <p:ph type="sldNum" sz="quarter" idx="12"/>
          </p:nvPr>
        </p:nvSpPr>
        <p:spPr/>
        <p:txBody>
          <a:bodyPr/>
          <a:lstStyle/>
          <a:p>
            <a:fld id="{CE15A588-504D-477E-91DE-E0AA0D9FEC9D}" type="slidenum">
              <a:rPr lang="pl-PL" smtClean="0"/>
              <a:t>‹#›</a:t>
            </a:fld>
            <a:endParaRPr lang="pl-PL"/>
          </a:p>
        </p:txBody>
      </p:sp>
    </p:spTree>
    <p:extLst>
      <p:ext uri="{BB962C8B-B14F-4D97-AF65-F5344CB8AC3E}">
        <p14:creationId xmlns:p14="http://schemas.microsoft.com/office/powerpoint/2010/main" val="2036692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847C7045-0B15-9470-B1EF-27ED2C3FF9C2}"/>
              </a:ext>
            </a:extLst>
          </p:cNvPr>
          <p:cNvSpPr>
            <a:spLocks noGrp="1"/>
          </p:cNvSpPr>
          <p:nvPr>
            <p:ph type="dt" sz="half" idx="10"/>
          </p:nvPr>
        </p:nvSpPr>
        <p:spPr/>
        <p:txBody>
          <a:bodyPr/>
          <a:lstStyle/>
          <a:p>
            <a:fld id="{94D50520-95C2-4325-820D-1B1608A62728}" type="datetimeFigureOut">
              <a:rPr lang="pl-PL" smtClean="0"/>
              <a:t>21.05.2023</a:t>
            </a:fld>
            <a:endParaRPr lang="pl-PL"/>
          </a:p>
        </p:txBody>
      </p:sp>
      <p:sp>
        <p:nvSpPr>
          <p:cNvPr id="3" name="Symbol zastępczy stopki 2">
            <a:extLst>
              <a:ext uri="{FF2B5EF4-FFF2-40B4-BE49-F238E27FC236}">
                <a16:creationId xmlns:a16="http://schemas.microsoft.com/office/drawing/2014/main" id="{A95C0FA1-E4B8-011A-4290-CBEFAAF52B94}"/>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644FED59-C6BC-66EF-7794-B92FC6FB36AE}"/>
              </a:ext>
            </a:extLst>
          </p:cNvPr>
          <p:cNvSpPr>
            <a:spLocks noGrp="1"/>
          </p:cNvSpPr>
          <p:nvPr>
            <p:ph type="sldNum" sz="quarter" idx="12"/>
          </p:nvPr>
        </p:nvSpPr>
        <p:spPr/>
        <p:txBody>
          <a:bodyPr/>
          <a:lstStyle/>
          <a:p>
            <a:fld id="{CE15A588-504D-477E-91DE-E0AA0D9FEC9D}" type="slidenum">
              <a:rPr lang="pl-PL" smtClean="0"/>
              <a:t>‹#›</a:t>
            </a:fld>
            <a:endParaRPr lang="pl-PL"/>
          </a:p>
        </p:txBody>
      </p:sp>
    </p:spTree>
    <p:extLst>
      <p:ext uri="{BB962C8B-B14F-4D97-AF65-F5344CB8AC3E}">
        <p14:creationId xmlns:p14="http://schemas.microsoft.com/office/powerpoint/2010/main" val="1495587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A7C4B2-EE5D-13CC-87BF-4505399BC23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1770DDF6-9541-C3EE-7AB9-1D93895264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00DC2497-18DE-1EB1-117A-5895FB1512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19BE019-6CE9-7565-5FF7-FD8DC3E95CF5}"/>
              </a:ext>
            </a:extLst>
          </p:cNvPr>
          <p:cNvSpPr>
            <a:spLocks noGrp="1"/>
          </p:cNvSpPr>
          <p:nvPr>
            <p:ph type="dt" sz="half" idx="10"/>
          </p:nvPr>
        </p:nvSpPr>
        <p:spPr/>
        <p:txBody>
          <a:bodyPr/>
          <a:lstStyle/>
          <a:p>
            <a:fld id="{94D50520-95C2-4325-820D-1B1608A62728}" type="datetimeFigureOut">
              <a:rPr lang="pl-PL" smtClean="0"/>
              <a:t>21.05.2023</a:t>
            </a:fld>
            <a:endParaRPr lang="pl-PL"/>
          </a:p>
        </p:txBody>
      </p:sp>
      <p:sp>
        <p:nvSpPr>
          <p:cNvPr id="6" name="Symbol zastępczy stopki 5">
            <a:extLst>
              <a:ext uri="{FF2B5EF4-FFF2-40B4-BE49-F238E27FC236}">
                <a16:creationId xmlns:a16="http://schemas.microsoft.com/office/drawing/2014/main" id="{C3D15B34-932D-D8F0-7B31-860BD882C5B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13480A1-0CBD-AC2F-5251-D4586E3BFD3C}"/>
              </a:ext>
            </a:extLst>
          </p:cNvPr>
          <p:cNvSpPr>
            <a:spLocks noGrp="1"/>
          </p:cNvSpPr>
          <p:nvPr>
            <p:ph type="sldNum" sz="quarter" idx="12"/>
          </p:nvPr>
        </p:nvSpPr>
        <p:spPr/>
        <p:txBody>
          <a:bodyPr/>
          <a:lstStyle/>
          <a:p>
            <a:fld id="{CE15A588-504D-477E-91DE-E0AA0D9FEC9D}" type="slidenum">
              <a:rPr lang="pl-PL" smtClean="0"/>
              <a:t>‹#›</a:t>
            </a:fld>
            <a:endParaRPr lang="pl-PL"/>
          </a:p>
        </p:txBody>
      </p:sp>
    </p:spTree>
    <p:extLst>
      <p:ext uri="{BB962C8B-B14F-4D97-AF65-F5344CB8AC3E}">
        <p14:creationId xmlns:p14="http://schemas.microsoft.com/office/powerpoint/2010/main" val="2024800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F2F0E0-EAE6-1410-5194-CA43BAEB25B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82E5019A-1AB9-AAD5-5FF9-77D5F21B15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E18CDE67-96BD-79D2-FE60-5601B619D6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99634A5-CFC1-DF87-8AFB-587EA7CF7BFA}"/>
              </a:ext>
            </a:extLst>
          </p:cNvPr>
          <p:cNvSpPr>
            <a:spLocks noGrp="1"/>
          </p:cNvSpPr>
          <p:nvPr>
            <p:ph type="dt" sz="half" idx="10"/>
          </p:nvPr>
        </p:nvSpPr>
        <p:spPr/>
        <p:txBody>
          <a:bodyPr/>
          <a:lstStyle/>
          <a:p>
            <a:fld id="{94D50520-95C2-4325-820D-1B1608A62728}" type="datetimeFigureOut">
              <a:rPr lang="pl-PL" smtClean="0"/>
              <a:t>21.05.2023</a:t>
            </a:fld>
            <a:endParaRPr lang="pl-PL"/>
          </a:p>
        </p:txBody>
      </p:sp>
      <p:sp>
        <p:nvSpPr>
          <p:cNvPr id="6" name="Symbol zastępczy stopki 5">
            <a:extLst>
              <a:ext uri="{FF2B5EF4-FFF2-40B4-BE49-F238E27FC236}">
                <a16:creationId xmlns:a16="http://schemas.microsoft.com/office/drawing/2014/main" id="{00F1159F-3D15-250E-3ABE-4186313FE7C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55F4016-3797-DAAF-CE4B-9CEADD637312}"/>
              </a:ext>
            </a:extLst>
          </p:cNvPr>
          <p:cNvSpPr>
            <a:spLocks noGrp="1"/>
          </p:cNvSpPr>
          <p:nvPr>
            <p:ph type="sldNum" sz="quarter" idx="12"/>
          </p:nvPr>
        </p:nvSpPr>
        <p:spPr/>
        <p:txBody>
          <a:bodyPr/>
          <a:lstStyle/>
          <a:p>
            <a:fld id="{CE15A588-504D-477E-91DE-E0AA0D9FEC9D}" type="slidenum">
              <a:rPr lang="pl-PL" smtClean="0"/>
              <a:t>‹#›</a:t>
            </a:fld>
            <a:endParaRPr lang="pl-PL"/>
          </a:p>
        </p:txBody>
      </p:sp>
    </p:spTree>
    <p:extLst>
      <p:ext uri="{BB962C8B-B14F-4D97-AF65-F5344CB8AC3E}">
        <p14:creationId xmlns:p14="http://schemas.microsoft.com/office/powerpoint/2010/main" val="57322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5B7E8D75-4538-2AD2-8253-288E659F1A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C30F3BAD-F6A2-5232-4AC1-423EA277AA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E477563-2EB9-8769-36BF-F3F9CFC2FA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50520-95C2-4325-820D-1B1608A62728}" type="datetimeFigureOut">
              <a:rPr lang="pl-PL" smtClean="0"/>
              <a:t>21.05.2023</a:t>
            </a:fld>
            <a:endParaRPr lang="pl-PL"/>
          </a:p>
        </p:txBody>
      </p:sp>
      <p:sp>
        <p:nvSpPr>
          <p:cNvPr id="5" name="Symbol zastępczy stopki 4">
            <a:extLst>
              <a:ext uri="{FF2B5EF4-FFF2-40B4-BE49-F238E27FC236}">
                <a16:creationId xmlns:a16="http://schemas.microsoft.com/office/drawing/2014/main" id="{38121082-EC2E-7233-EAC5-EB32B14009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EDAC3DC-C830-E388-DEDA-0C171A94C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5A588-504D-477E-91DE-E0AA0D9FEC9D}" type="slidenum">
              <a:rPr lang="pl-PL" smtClean="0"/>
              <a:t>‹#›</a:t>
            </a:fld>
            <a:endParaRPr lang="pl-PL"/>
          </a:p>
        </p:txBody>
      </p:sp>
    </p:spTree>
    <p:extLst>
      <p:ext uri="{BB962C8B-B14F-4D97-AF65-F5344CB8AC3E}">
        <p14:creationId xmlns:p14="http://schemas.microsoft.com/office/powerpoint/2010/main" val="794202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C3D202-247E-BF6E-043C-45AAB050EDC7}"/>
              </a:ext>
            </a:extLst>
          </p:cNvPr>
          <p:cNvSpPr>
            <a:spLocks noGrp="1"/>
          </p:cNvSpPr>
          <p:nvPr>
            <p:ph type="ctrTitle"/>
          </p:nvPr>
        </p:nvSpPr>
        <p:spPr/>
        <p:txBody>
          <a:bodyPr>
            <a:normAutofit/>
          </a:bodyPr>
          <a:lstStyle/>
          <a:p>
            <a:r>
              <a:rPr lang="en-US" sz="4000" b="1" dirty="0"/>
              <a:t>Cooperation of Poland with EPPO in evidence taking</a:t>
            </a:r>
            <a:endParaRPr lang="pl-PL" sz="4000" b="1" dirty="0"/>
          </a:p>
        </p:txBody>
      </p:sp>
      <p:sp>
        <p:nvSpPr>
          <p:cNvPr id="3" name="Podtytuł 2">
            <a:extLst>
              <a:ext uri="{FF2B5EF4-FFF2-40B4-BE49-F238E27FC236}">
                <a16:creationId xmlns:a16="http://schemas.microsoft.com/office/drawing/2014/main" id="{32401BF4-4D79-3F3C-3F1C-67B6588E6C27}"/>
              </a:ext>
            </a:extLst>
          </p:cNvPr>
          <p:cNvSpPr>
            <a:spLocks noGrp="1"/>
          </p:cNvSpPr>
          <p:nvPr>
            <p:ph type="subTitle" idx="1"/>
          </p:nvPr>
        </p:nvSpPr>
        <p:spPr/>
        <p:txBody>
          <a:bodyPr>
            <a:normAutofit fontScale="85000" lnSpcReduction="20000"/>
          </a:bodyPr>
          <a:lstStyle/>
          <a:p>
            <a:r>
              <a:rPr lang="pl-PL" dirty="0"/>
              <a:t>Uppsala, 22 May 2023</a:t>
            </a:r>
          </a:p>
          <a:p>
            <a:r>
              <a:rPr lang="pl-PL" dirty="0"/>
              <a:t>Prof. KUL dr hab. Małgorzata Wąsek-Wiaderek</a:t>
            </a:r>
          </a:p>
          <a:p>
            <a:r>
              <a:rPr lang="pl-PL" sz="1900" dirty="0" err="1"/>
              <a:t>Head</a:t>
            </a:r>
            <a:r>
              <a:rPr lang="pl-PL" sz="1900" dirty="0"/>
              <a:t> of the </a:t>
            </a:r>
            <a:r>
              <a:rPr lang="pl-PL" sz="1900" dirty="0" err="1"/>
              <a:t>Department</a:t>
            </a:r>
            <a:r>
              <a:rPr lang="pl-PL" sz="1900" dirty="0"/>
              <a:t> of </a:t>
            </a:r>
            <a:r>
              <a:rPr lang="pl-PL" sz="1900" dirty="0" err="1"/>
              <a:t>Criminal</a:t>
            </a:r>
            <a:r>
              <a:rPr lang="pl-PL" sz="1900" dirty="0"/>
              <a:t> </a:t>
            </a:r>
            <a:r>
              <a:rPr lang="pl-PL" sz="1900" dirty="0" err="1"/>
              <a:t>Procedure</a:t>
            </a:r>
            <a:endParaRPr lang="pl-PL" sz="1900" dirty="0"/>
          </a:p>
          <a:p>
            <a:r>
              <a:rPr lang="pl-PL" sz="1900" dirty="0"/>
              <a:t>John Paul II </a:t>
            </a:r>
            <a:r>
              <a:rPr lang="pl-PL" sz="1900" dirty="0" err="1"/>
              <a:t>Catholic</a:t>
            </a:r>
            <a:r>
              <a:rPr lang="pl-PL" sz="1900" dirty="0"/>
              <a:t> University of Lublin</a:t>
            </a:r>
          </a:p>
          <a:p>
            <a:r>
              <a:rPr lang="pl-PL" sz="1900" dirty="0"/>
              <a:t>malgorzata.wasek_wiaderek@kul.pl</a:t>
            </a:r>
          </a:p>
          <a:p>
            <a:endParaRPr lang="pl-PL" sz="2000" dirty="0"/>
          </a:p>
          <a:p>
            <a:endParaRPr lang="pl-PL" sz="2000" dirty="0"/>
          </a:p>
          <a:p>
            <a:endParaRPr lang="pl-PL" dirty="0"/>
          </a:p>
        </p:txBody>
      </p:sp>
      <p:pic>
        <p:nvPicPr>
          <p:cNvPr id="4" name="Obraz 3">
            <a:extLst>
              <a:ext uri="{FF2B5EF4-FFF2-40B4-BE49-F238E27FC236}">
                <a16:creationId xmlns:a16="http://schemas.microsoft.com/office/drawing/2014/main" id="{6D0A6A8F-7046-FBD2-DEEF-9EBB8C7FE57A}"/>
              </a:ext>
            </a:extLst>
          </p:cNvPr>
          <p:cNvPicPr/>
          <p:nvPr/>
        </p:nvPicPr>
        <p:blipFill>
          <a:blip r:embed="rId2"/>
          <a:stretch>
            <a:fillRect/>
          </a:stretch>
        </p:blipFill>
        <p:spPr>
          <a:xfrm>
            <a:off x="1411605" y="1067117"/>
            <a:ext cx="1550670" cy="1066165"/>
          </a:xfrm>
          <a:prstGeom prst="rect">
            <a:avLst/>
          </a:prstGeom>
          <a:noFill/>
          <a:ln>
            <a:noFill/>
            <a:prstDash/>
          </a:ln>
        </p:spPr>
      </p:pic>
    </p:spTree>
    <p:extLst>
      <p:ext uri="{BB962C8B-B14F-4D97-AF65-F5344CB8AC3E}">
        <p14:creationId xmlns:p14="http://schemas.microsoft.com/office/powerpoint/2010/main" val="2135816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28815E-3300-C99F-2C52-A98FAAFCB111}"/>
              </a:ext>
            </a:extLst>
          </p:cNvPr>
          <p:cNvSpPr>
            <a:spLocks noGrp="1"/>
          </p:cNvSpPr>
          <p:nvPr>
            <p:ph type="title"/>
          </p:nvPr>
        </p:nvSpPr>
        <p:spPr/>
        <p:txBody>
          <a:bodyPr>
            <a:normAutofit/>
          </a:bodyPr>
          <a:lstStyle/>
          <a:p>
            <a:pPr algn="r"/>
            <a:br>
              <a:rPr lang="pl-PL" dirty="0"/>
            </a:br>
            <a:endParaRPr lang="pl-PL" sz="2800" b="1" dirty="0"/>
          </a:p>
        </p:txBody>
      </p:sp>
      <p:sp>
        <p:nvSpPr>
          <p:cNvPr id="3" name="Symbol zastępczy zawartości 2">
            <a:extLst>
              <a:ext uri="{FF2B5EF4-FFF2-40B4-BE49-F238E27FC236}">
                <a16:creationId xmlns:a16="http://schemas.microsoft.com/office/drawing/2014/main" id="{45E40CFD-C88B-C0CA-732A-883F8550CF52}"/>
              </a:ext>
            </a:extLst>
          </p:cNvPr>
          <p:cNvSpPr>
            <a:spLocks noGrp="1"/>
          </p:cNvSpPr>
          <p:nvPr>
            <p:ph idx="1"/>
          </p:nvPr>
        </p:nvSpPr>
        <p:spPr/>
        <p:txBody>
          <a:bodyPr>
            <a:normAutofit/>
          </a:bodyPr>
          <a:lstStyle/>
          <a:p>
            <a:pPr marL="0" indent="0" algn="just">
              <a:buNone/>
            </a:pPr>
            <a:endParaRPr lang="pl-PL" sz="2000" b="1" dirty="0"/>
          </a:p>
          <a:p>
            <a:pPr marL="0" indent="0" algn="just">
              <a:buNone/>
            </a:pPr>
            <a:endParaRPr lang="pl-PL" sz="2000" dirty="0"/>
          </a:p>
          <a:p>
            <a:pPr marL="0" indent="0" algn="ctr">
              <a:buNone/>
            </a:pPr>
            <a:r>
              <a:rPr lang="pl-PL" sz="3200" dirty="0" err="1"/>
              <a:t>Thank</a:t>
            </a:r>
            <a:r>
              <a:rPr lang="pl-PL" sz="3200" dirty="0"/>
              <a:t> </a:t>
            </a:r>
            <a:r>
              <a:rPr lang="pl-PL" sz="3200" dirty="0" err="1"/>
              <a:t>you</a:t>
            </a:r>
            <a:r>
              <a:rPr lang="pl-PL" sz="3200" dirty="0"/>
              <a:t> </a:t>
            </a:r>
            <a:r>
              <a:rPr lang="pl-PL" sz="3200" dirty="0" err="1"/>
              <a:t>very</a:t>
            </a:r>
            <a:r>
              <a:rPr lang="pl-PL" sz="3200" dirty="0"/>
              <a:t> much for </a:t>
            </a:r>
            <a:r>
              <a:rPr lang="pl-PL" sz="3200" dirty="0" err="1"/>
              <a:t>your</a:t>
            </a:r>
            <a:r>
              <a:rPr lang="pl-PL" sz="3200" dirty="0"/>
              <a:t> </a:t>
            </a:r>
            <a:r>
              <a:rPr lang="pl-PL" sz="3200" dirty="0" err="1"/>
              <a:t>attention</a:t>
            </a:r>
            <a:r>
              <a:rPr lang="pl-PL" sz="3200" dirty="0"/>
              <a:t> !</a:t>
            </a:r>
          </a:p>
        </p:txBody>
      </p:sp>
      <p:pic>
        <p:nvPicPr>
          <p:cNvPr id="4" name="Obraz 3">
            <a:extLst>
              <a:ext uri="{FF2B5EF4-FFF2-40B4-BE49-F238E27FC236}">
                <a16:creationId xmlns:a16="http://schemas.microsoft.com/office/drawing/2014/main" id="{EAF281B0-1E2F-F0F5-2B98-DC2B9D11BD64}"/>
              </a:ext>
            </a:extLst>
          </p:cNvPr>
          <p:cNvPicPr/>
          <p:nvPr/>
        </p:nvPicPr>
        <p:blipFill>
          <a:blip r:embed="rId2"/>
          <a:stretch>
            <a:fillRect/>
          </a:stretch>
        </p:blipFill>
        <p:spPr>
          <a:xfrm>
            <a:off x="987536" y="365125"/>
            <a:ext cx="1550670" cy="1066165"/>
          </a:xfrm>
          <a:prstGeom prst="rect">
            <a:avLst/>
          </a:prstGeom>
          <a:noFill/>
          <a:ln>
            <a:noFill/>
            <a:prstDash/>
          </a:ln>
        </p:spPr>
      </p:pic>
    </p:spTree>
    <p:extLst>
      <p:ext uri="{BB962C8B-B14F-4D97-AF65-F5344CB8AC3E}">
        <p14:creationId xmlns:p14="http://schemas.microsoft.com/office/powerpoint/2010/main" val="1746207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28815E-3300-C99F-2C52-A98FAAFCB111}"/>
              </a:ext>
            </a:extLst>
          </p:cNvPr>
          <p:cNvSpPr>
            <a:spLocks noGrp="1"/>
          </p:cNvSpPr>
          <p:nvPr>
            <p:ph type="title"/>
          </p:nvPr>
        </p:nvSpPr>
        <p:spPr/>
        <p:txBody>
          <a:bodyPr>
            <a:normAutofit/>
          </a:bodyPr>
          <a:lstStyle/>
          <a:p>
            <a:r>
              <a:rPr lang="pl-PL" dirty="0"/>
              <a:t>Poland           </a:t>
            </a:r>
            <a:r>
              <a:rPr lang="pl-PL" sz="3600" b="1" dirty="0" err="1"/>
              <a:t>Poland</a:t>
            </a:r>
            <a:r>
              <a:rPr lang="pl-PL" sz="3600" b="1" dirty="0"/>
              <a:t> as MS non-</a:t>
            </a:r>
            <a:r>
              <a:rPr lang="pl-PL" sz="3600" b="1" dirty="0" err="1"/>
              <a:t>participating</a:t>
            </a:r>
            <a:r>
              <a:rPr lang="pl-PL" sz="3600" b="1" dirty="0"/>
              <a:t> in EPPO</a:t>
            </a:r>
            <a:br>
              <a:rPr lang="pl-PL" dirty="0"/>
            </a:br>
            <a:endParaRPr lang="pl-PL" dirty="0"/>
          </a:p>
        </p:txBody>
      </p:sp>
      <p:sp>
        <p:nvSpPr>
          <p:cNvPr id="3" name="Symbol zastępczy zawartości 2">
            <a:extLst>
              <a:ext uri="{FF2B5EF4-FFF2-40B4-BE49-F238E27FC236}">
                <a16:creationId xmlns:a16="http://schemas.microsoft.com/office/drawing/2014/main" id="{45E40CFD-C88B-C0CA-732A-883F8550CF52}"/>
              </a:ext>
            </a:extLst>
          </p:cNvPr>
          <p:cNvSpPr>
            <a:spLocks noGrp="1"/>
          </p:cNvSpPr>
          <p:nvPr>
            <p:ph idx="1"/>
          </p:nvPr>
        </p:nvSpPr>
        <p:spPr/>
        <p:txBody>
          <a:bodyPr>
            <a:normAutofit fontScale="92500" lnSpcReduction="10000"/>
          </a:bodyPr>
          <a:lstStyle/>
          <a:p>
            <a:pPr algn="just"/>
            <a:r>
              <a:rPr lang="pl-PL" dirty="0"/>
              <a:t>2021-2022 – as a </a:t>
            </a:r>
            <a:r>
              <a:rPr lang="pl-PL" dirty="0" err="1"/>
              <a:t>rule</a:t>
            </a:r>
            <a:r>
              <a:rPr lang="pl-PL" dirty="0"/>
              <a:t>, </a:t>
            </a:r>
            <a:r>
              <a:rPr lang="pl-PL" dirty="0" err="1"/>
              <a:t>lack</a:t>
            </a:r>
            <a:r>
              <a:rPr lang="pl-PL" dirty="0"/>
              <a:t> of </a:t>
            </a:r>
            <a:r>
              <a:rPr lang="pl-PL" dirty="0" err="1"/>
              <a:t>cooperation</a:t>
            </a:r>
            <a:r>
              <a:rPr lang="pl-PL" dirty="0"/>
              <a:t>; </a:t>
            </a:r>
            <a:r>
              <a:rPr lang="pl-PL" dirty="0" err="1"/>
              <a:t>refusal</a:t>
            </a:r>
            <a:r>
              <a:rPr lang="pl-PL" dirty="0"/>
              <a:t> to </a:t>
            </a:r>
            <a:r>
              <a:rPr lang="pl-PL" dirty="0" err="1"/>
              <a:t>recognise</a:t>
            </a:r>
            <a:r>
              <a:rPr lang="pl-PL" dirty="0"/>
              <a:t> EPPO as</a:t>
            </a:r>
            <a:r>
              <a:rPr lang="en-US" dirty="0"/>
              <a:t> a competent authority for the relevant EU instruments on judicial cooperation in criminal matters, including the EIO Directive</a:t>
            </a:r>
            <a:r>
              <a:rPr lang="pl-PL" dirty="0"/>
              <a:t>;</a:t>
            </a:r>
          </a:p>
          <a:p>
            <a:pPr algn="just"/>
            <a:r>
              <a:rPr lang="pl-PL" dirty="0" err="1"/>
              <a:t>February</a:t>
            </a:r>
            <a:r>
              <a:rPr lang="pl-PL" dirty="0"/>
              <a:t> 2022 - </a:t>
            </a:r>
            <a:r>
              <a:rPr lang="pl-PL" dirty="0" err="1"/>
              <a:t>lack</a:t>
            </a:r>
            <a:r>
              <a:rPr lang="pl-PL" dirty="0"/>
              <a:t> of </a:t>
            </a:r>
            <a:r>
              <a:rPr lang="pl-PL" dirty="0" err="1"/>
              <a:t>cooperation</a:t>
            </a:r>
            <a:r>
              <a:rPr lang="pl-PL" dirty="0"/>
              <a:t> </a:t>
            </a:r>
            <a:r>
              <a:rPr lang="pl-PL" dirty="0" err="1"/>
              <a:t>reported</a:t>
            </a:r>
            <a:r>
              <a:rPr lang="pl-PL" dirty="0"/>
              <a:t> by the </a:t>
            </a:r>
            <a:r>
              <a:rPr lang="en-US" dirty="0"/>
              <a:t>European Chief Prosecutor to the European Commission, in accordance with the Conditionality Regulation</a:t>
            </a:r>
            <a:r>
              <a:rPr lang="pl-PL" dirty="0"/>
              <a:t> </a:t>
            </a:r>
            <a:r>
              <a:rPr lang="en-US" b="0" i="0" dirty="0">
                <a:effectLst/>
              </a:rPr>
              <a:t> (EU) 2020/2092 of 16 December 2020 on a general regime of conditionality for the protection of the Union Budget</a:t>
            </a:r>
            <a:r>
              <a:rPr lang="pl-PL" dirty="0"/>
              <a:t>;</a:t>
            </a:r>
            <a:r>
              <a:rPr lang="en-US" b="0" i="0" dirty="0">
                <a:effectLst/>
              </a:rPr>
              <a:t> </a:t>
            </a:r>
            <a:endParaRPr lang="pl-PL" dirty="0"/>
          </a:p>
          <a:p>
            <a:pPr algn="just"/>
            <a:r>
              <a:rPr lang="pl-PL" dirty="0"/>
              <a:t>Poland </a:t>
            </a:r>
            <a:r>
              <a:rPr lang="pl-PL" dirty="0" err="1"/>
              <a:t>involved</a:t>
            </a:r>
            <a:r>
              <a:rPr lang="pl-PL" dirty="0"/>
              <a:t> in 31 </a:t>
            </a:r>
            <a:r>
              <a:rPr lang="pl-PL" dirty="0" err="1"/>
              <a:t>cases</a:t>
            </a:r>
            <a:r>
              <a:rPr lang="pl-PL" dirty="0"/>
              <a:t> </a:t>
            </a:r>
            <a:r>
              <a:rPr lang="pl-PL" dirty="0" err="1"/>
              <a:t>conducted</a:t>
            </a:r>
            <a:r>
              <a:rPr lang="pl-PL" dirty="0"/>
              <a:t> by EPPO in 2022 (</a:t>
            </a:r>
            <a:r>
              <a:rPr lang="pl-PL" dirty="0" err="1"/>
              <a:t>source</a:t>
            </a:r>
            <a:r>
              <a:rPr lang="pl-PL" dirty="0"/>
              <a:t>: EPPO </a:t>
            </a:r>
            <a:r>
              <a:rPr lang="pl-PL" dirty="0" err="1"/>
              <a:t>annual</a:t>
            </a:r>
            <a:r>
              <a:rPr lang="pl-PL" dirty="0"/>
              <a:t> report for 2022).</a:t>
            </a:r>
          </a:p>
          <a:p>
            <a:pPr algn="just"/>
            <a:r>
              <a:rPr lang="pl-PL" dirty="0" err="1"/>
              <a:t>Until</a:t>
            </a:r>
            <a:r>
              <a:rPr lang="pl-PL" dirty="0"/>
              <a:t> the end of 2022 - </a:t>
            </a:r>
            <a:r>
              <a:rPr lang="pl-PL" dirty="0" err="1"/>
              <a:t>lack</a:t>
            </a:r>
            <a:r>
              <a:rPr lang="pl-PL" dirty="0"/>
              <a:t> of </a:t>
            </a:r>
            <a:r>
              <a:rPr lang="pl-PL" dirty="0" err="1"/>
              <a:t>working</a:t>
            </a:r>
            <a:r>
              <a:rPr lang="pl-PL" dirty="0"/>
              <a:t> </a:t>
            </a:r>
            <a:r>
              <a:rPr lang="pl-PL" dirty="0" err="1"/>
              <a:t>arrangement</a:t>
            </a:r>
            <a:r>
              <a:rPr lang="pl-PL" dirty="0"/>
              <a:t> </a:t>
            </a:r>
            <a:r>
              <a:rPr lang="pl-PL" dirty="0" err="1"/>
              <a:t>between</a:t>
            </a:r>
            <a:r>
              <a:rPr lang="pl-PL" dirty="0"/>
              <a:t> EPPO and Poland.</a:t>
            </a:r>
          </a:p>
        </p:txBody>
      </p:sp>
      <p:pic>
        <p:nvPicPr>
          <p:cNvPr id="4" name="Obraz 3">
            <a:extLst>
              <a:ext uri="{FF2B5EF4-FFF2-40B4-BE49-F238E27FC236}">
                <a16:creationId xmlns:a16="http://schemas.microsoft.com/office/drawing/2014/main" id="{EAF281B0-1E2F-F0F5-2B98-DC2B9D11BD64}"/>
              </a:ext>
            </a:extLst>
          </p:cNvPr>
          <p:cNvPicPr/>
          <p:nvPr/>
        </p:nvPicPr>
        <p:blipFill>
          <a:blip r:embed="rId2"/>
          <a:stretch>
            <a:fillRect/>
          </a:stretch>
        </p:blipFill>
        <p:spPr>
          <a:xfrm>
            <a:off x="987536" y="365125"/>
            <a:ext cx="1550670" cy="1066165"/>
          </a:xfrm>
          <a:prstGeom prst="rect">
            <a:avLst/>
          </a:prstGeom>
          <a:noFill/>
          <a:ln>
            <a:noFill/>
            <a:prstDash/>
          </a:ln>
        </p:spPr>
      </p:pic>
    </p:spTree>
    <p:extLst>
      <p:ext uri="{BB962C8B-B14F-4D97-AF65-F5344CB8AC3E}">
        <p14:creationId xmlns:p14="http://schemas.microsoft.com/office/powerpoint/2010/main" val="678792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28815E-3300-C99F-2C52-A98FAAFCB111}"/>
              </a:ext>
            </a:extLst>
          </p:cNvPr>
          <p:cNvSpPr>
            <a:spLocks noGrp="1"/>
          </p:cNvSpPr>
          <p:nvPr>
            <p:ph type="title"/>
          </p:nvPr>
        </p:nvSpPr>
        <p:spPr/>
        <p:txBody>
          <a:bodyPr>
            <a:normAutofit fontScale="90000"/>
          </a:bodyPr>
          <a:lstStyle/>
          <a:p>
            <a:pPr algn="r"/>
            <a:r>
              <a:rPr lang="pl-PL" sz="3600" b="1" dirty="0" err="1"/>
              <a:t>Amendment</a:t>
            </a:r>
            <a:r>
              <a:rPr lang="pl-PL" sz="3600" b="1" dirty="0"/>
              <a:t> of the CCP</a:t>
            </a:r>
            <a:br>
              <a:rPr lang="pl-PL" sz="3600" b="1" dirty="0"/>
            </a:br>
            <a:r>
              <a:rPr lang="pl-PL" sz="3600" b="1" dirty="0" err="1"/>
              <a:t>enabling</a:t>
            </a:r>
            <a:r>
              <a:rPr lang="pl-PL" sz="3600" b="1" dirty="0"/>
              <a:t> </a:t>
            </a:r>
            <a:r>
              <a:rPr lang="pl-PL" sz="3600" b="1" dirty="0" err="1"/>
              <a:t>cooperation</a:t>
            </a:r>
            <a:r>
              <a:rPr lang="pl-PL" sz="3600" b="1" dirty="0"/>
              <a:t> with EPPO </a:t>
            </a:r>
            <a:br>
              <a:rPr lang="pl-PL" dirty="0"/>
            </a:br>
            <a:endParaRPr lang="pl-PL" dirty="0"/>
          </a:p>
        </p:txBody>
      </p:sp>
      <p:sp>
        <p:nvSpPr>
          <p:cNvPr id="3" name="Symbol zastępczy zawartości 2">
            <a:extLst>
              <a:ext uri="{FF2B5EF4-FFF2-40B4-BE49-F238E27FC236}">
                <a16:creationId xmlns:a16="http://schemas.microsoft.com/office/drawing/2014/main" id="{45E40CFD-C88B-C0CA-732A-883F8550CF52}"/>
              </a:ext>
            </a:extLst>
          </p:cNvPr>
          <p:cNvSpPr>
            <a:spLocks noGrp="1"/>
          </p:cNvSpPr>
          <p:nvPr>
            <p:ph idx="1"/>
          </p:nvPr>
        </p:nvSpPr>
        <p:spPr/>
        <p:txBody>
          <a:bodyPr>
            <a:normAutofit fontScale="92500" lnSpcReduction="10000"/>
          </a:bodyPr>
          <a:lstStyle/>
          <a:p>
            <a:pPr marL="0" indent="0" algn="just">
              <a:buNone/>
            </a:pPr>
            <a:r>
              <a:rPr lang="pl-PL" dirty="0" err="1"/>
              <a:t>Consequences</a:t>
            </a:r>
            <a:r>
              <a:rPr lang="pl-PL" dirty="0"/>
              <a:t> of </a:t>
            </a:r>
            <a:r>
              <a:rPr lang="pl-PL" dirty="0" err="1"/>
              <a:t>amendment</a:t>
            </a:r>
            <a:r>
              <a:rPr lang="pl-PL" dirty="0"/>
              <a:t> of the CCP of 27 </a:t>
            </a:r>
            <a:r>
              <a:rPr lang="pl-PL" dirty="0" err="1"/>
              <a:t>October</a:t>
            </a:r>
            <a:r>
              <a:rPr lang="pl-PL" dirty="0"/>
              <a:t> 2022, in </a:t>
            </a:r>
            <a:r>
              <a:rPr lang="pl-PL" dirty="0" err="1"/>
              <a:t>force</a:t>
            </a:r>
            <a:r>
              <a:rPr lang="pl-PL" dirty="0"/>
              <a:t> </a:t>
            </a:r>
            <a:r>
              <a:rPr lang="pl-PL" dirty="0" err="1"/>
              <a:t>since</a:t>
            </a:r>
            <a:r>
              <a:rPr lang="pl-PL" dirty="0"/>
              <a:t> 27 </a:t>
            </a:r>
            <a:r>
              <a:rPr lang="pl-PL" dirty="0" err="1"/>
              <a:t>December</a:t>
            </a:r>
            <a:r>
              <a:rPr lang="pl-PL" dirty="0"/>
              <a:t> 2022 (</a:t>
            </a:r>
            <a:r>
              <a:rPr lang="pl-PL" dirty="0" err="1"/>
              <a:t>new</a:t>
            </a:r>
            <a:r>
              <a:rPr lang="pl-PL" dirty="0"/>
              <a:t> </a:t>
            </a:r>
            <a:r>
              <a:rPr lang="pl-PL" dirty="0" err="1"/>
              <a:t>Article</a:t>
            </a:r>
            <a:r>
              <a:rPr lang="pl-PL" dirty="0"/>
              <a:t> 615a CCP):</a:t>
            </a:r>
          </a:p>
          <a:p>
            <a:pPr marL="0" indent="0" algn="just">
              <a:buNone/>
            </a:pPr>
            <a:r>
              <a:rPr lang="pl-PL" sz="2600" dirty="0"/>
              <a:t>Domestic </a:t>
            </a:r>
            <a:r>
              <a:rPr lang="pl-PL" sz="2600" dirty="0" err="1"/>
              <a:t>provisions</a:t>
            </a:r>
            <a:r>
              <a:rPr lang="pl-PL" sz="2600" dirty="0"/>
              <a:t> </a:t>
            </a:r>
            <a:r>
              <a:rPr lang="pl-PL" sz="2600" dirty="0" err="1"/>
              <a:t>implementing</a:t>
            </a:r>
            <a:r>
              <a:rPr lang="pl-PL" sz="2600" dirty="0"/>
              <a:t> EIO </a:t>
            </a:r>
            <a:r>
              <a:rPr lang="pl-PL" sz="2600" dirty="0" err="1"/>
              <a:t>directive</a:t>
            </a:r>
            <a:r>
              <a:rPr lang="pl-PL" sz="2600" dirty="0"/>
              <a:t> </a:t>
            </a:r>
            <a:r>
              <a:rPr lang="pl-PL" sz="2600" dirty="0" err="1"/>
              <a:t>are</a:t>
            </a:r>
            <a:r>
              <a:rPr lang="pl-PL" sz="2600" dirty="0"/>
              <a:t> </a:t>
            </a:r>
            <a:r>
              <a:rPr lang="pl-PL" sz="2600" dirty="0" err="1"/>
              <a:t>applicable</a:t>
            </a:r>
            <a:r>
              <a:rPr lang="pl-PL" sz="2600" dirty="0"/>
              <a:t> </a:t>
            </a:r>
            <a:r>
              <a:rPr lang="pl-PL" sz="2600" dirty="0" err="1"/>
              <a:t>accordingly</a:t>
            </a:r>
            <a:r>
              <a:rPr lang="pl-PL" sz="2600" dirty="0"/>
              <a:t> to </a:t>
            </a:r>
            <a:r>
              <a:rPr lang="pl-PL" sz="2600" dirty="0" err="1"/>
              <a:t>cooperation</a:t>
            </a:r>
            <a:r>
              <a:rPr lang="pl-PL" sz="2600" dirty="0"/>
              <a:t> </a:t>
            </a:r>
            <a:r>
              <a:rPr lang="pl-PL" sz="2600" dirty="0" err="1"/>
              <a:t>between</a:t>
            </a:r>
            <a:r>
              <a:rPr lang="pl-PL" sz="2600" dirty="0"/>
              <a:t> </a:t>
            </a:r>
            <a:r>
              <a:rPr lang="pl-PL" sz="2600" dirty="0" err="1"/>
              <a:t>Polish</a:t>
            </a:r>
            <a:r>
              <a:rPr lang="pl-PL" sz="2600" dirty="0"/>
              <a:t> </a:t>
            </a:r>
            <a:r>
              <a:rPr lang="pl-PL" sz="2600" dirty="0" err="1"/>
              <a:t>courts</a:t>
            </a:r>
            <a:r>
              <a:rPr lang="pl-PL" sz="2600" dirty="0"/>
              <a:t> and </a:t>
            </a:r>
            <a:r>
              <a:rPr lang="pl-PL" sz="2600" dirty="0" err="1"/>
              <a:t>prosecutors</a:t>
            </a:r>
            <a:r>
              <a:rPr lang="pl-PL" sz="2600" dirty="0"/>
              <a:t> and EPPO, but with the </a:t>
            </a:r>
            <a:r>
              <a:rPr lang="pl-PL" sz="2600" dirty="0" err="1"/>
              <a:t>following</a:t>
            </a:r>
            <a:r>
              <a:rPr lang="pl-PL" sz="2600" dirty="0"/>
              <a:t> </a:t>
            </a:r>
            <a:r>
              <a:rPr lang="pl-PL" sz="2600" dirty="0" err="1"/>
              <a:t>modifications</a:t>
            </a:r>
            <a:r>
              <a:rPr lang="pl-PL" sz="2600" dirty="0"/>
              <a:t>:</a:t>
            </a:r>
          </a:p>
          <a:p>
            <a:pPr marL="0" indent="0" algn="just">
              <a:buNone/>
            </a:pPr>
            <a:r>
              <a:rPr lang="pl-PL" sz="2600" dirty="0"/>
              <a:t>1. </a:t>
            </a:r>
            <a:r>
              <a:rPr lang="pl-PL" sz="2600" dirty="0" err="1"/>
              <a:t>All</a:t>
            </a:r>
            <a:r>
              <a:rPr lang="pl-PL" sz="2600" dirty="0"/>
              <a:t> </a:t>
            </a:r>
            <a:r>
              <a:rPr lang="pl-PL" sz="2600" dirty="0" err="1"/>
              <a:t>contacts</a:t>
            </a:r>
            <a:r>
              <a:rPr lang="pl-PL" sz="2600" dirty="0"/>
              <a:t> </a:t>
            </a:r>
            <a:r>
              <a:rPr lang="pl-PL" sz="2600" dirty="0" err="1"/>
              <a:t>between</a:t>
            </a:r>
            <a:r>
              <a:rPr lang="pl-PL" sz="2600" dirty="0"/>
              <a:t> </a:t>
            </a:r>
            <a:r>
              <a:rPr lang="pl-PL" sz="2600" dirty="0" err="1"/>
              <a:t>Polish</a:t>
            </a:r>
            <a:r>
              <a:rPr lang="pl-PL" sz="2600" dirty="0"/>
              <a:t> </a:t>
            </a:r>
            <a:r>
              <a:rPr lang="pl-PL" sz="2600" dirty="0" err="1"/>
              <a:t>prosecutors</a:t>
            </a:r>
            <a:r>
              <a:rPr lang="pl-PL" sz="2600" dirty="0"/>
              <a:t> and EPPO, </a:t>
            </a:r>
            <a:r>
              <a:rPr lang="pl-PL" sz="2600" dirty="0" err="1"/>
              <a:t>including</a:t>
            </a:r>
            <a:r>
              <a:rPr lang="pl-PL" sz="2600" dirty="0"/>
              <a:t> transfer of </a:t>
            </a:r>
            <a:r>
              <a:rPr lang="pl-PL" sz="2600" dirty="0" err="1"/>
              <a:t>documents</a:t>
            </a:r>
            <a:r>
              <a:rPr lang="pl-PL" sz="2600" dirty="0"/>
              <a:t> and </a:t>
            </a:r>
            <a:r>
              <a:rPr lang="pl-PL" sz="2600" dirty="0" err="1"/>
              <a:t>information</a:t>
            </a:r>
            <a:r>
              <a:rPr lang="pl-PL" sz="2600" dirty="0"/>
              <a:t>, </a:t>
            </a:r>
            <a:r>
              <a:rPr lang="pl-PL" sz="2600" dirty="0" err="1"/>
              <a:t>shall</a:t>
            </a:r>
            <a:r>
              <a:rPr lang="pl-PL" sz="2600" dirty="0"/>
              <a:t> </a:t>
            </a:r>
            <a:r>
              <a:rPr lang="pl-PL" sz="2600" dirty="0" err="1"/>
              <a:t>take</a:t>
            </a:r>
            <a:r>
              <a:rPr lang="pl-PL" sz="2600" dirty="0"/>
              <a:t> place </a:t>
            </a:r>
            <a:r>
              <a:rPr lang="pl-PL" sz="2600" dirty="0" err="1"/>
              <a:t>through</a:t>
            </a:r>
            <a:r>
              <a:rPr lang="pl-PL" sz="2600" dirty="0"/>
              <a:t> the </a:t>
            </a:r>
            <a:r>
              <a:rPr lang="pl-PL" sz="2600" dirty="0" err="1"/>
              <a:t>intermediary</a:t>
            </a:r>
            <a:r>
              <a:rPr lang="pl-PL" sz="2600" dirty="0"/>
              <a:t> of the </a:t>
            </a:r>
            <a:r>
              <a:rPr lang="pl-PL" sz="2600" dirty="0" err="1"/>
              <a:t>National</a:t>
            </a:r>
            <a:r>
              <a:rPr lang="pl-PL" sz="2600" dirty="0"/>
              <a:t> Public </a:t>
            </a:r>
            <a:r>
              <a:rPr lang="pl-PL" sz="2600" dirty="0" err="1"/>
              <a:t>Prosecutor’s</a:t>
            </a:r>
            <a:r>
              <a:rPr lang="pl-PL" sz="2600" dirty="0"/>
              <a:t> Office (</a:t>
            </a:r>
            <a:r>
              <a:rPr lang="pl-PL" sz="2600" dirty="0" err="1"/>
              <a:t>Polish</a:t>
            </a:r>
            <a:r>
              <a:rPr lang="pl-PL" sz="2600" dirty="0"/>
              <a:t>: Prokuratura Krajowa).</a:t>
            </a:r>
          </a:p>
          <a:p>
            <a:pPr marL="0" indent="0" algn="just">
              <a:buNone/>
            </a:pPr>
            <a:r>
              <a:rPr lang="pl-PL" sz="2600" dirty="0"/>
              <a:t>2. The </a:t>
            </a:r>
            <a:r>
              <a:rPr lang="pl-PL" sz="2600" dirty="0" err="1"/>
              <a:t>court</a:t>
            </a:r>
            <a:r>
              <a:rPr lang="pl-PL" sz="2600" dirty="0"/>
              <a:t> </a:t>
            </a:r>
            <a:r>
              <a:rPr lang="pl-PL" sz="2600" dirty="0" err="1"/>
              <a:t>or</a:t>
            </a:r>
            <a:r>
              <a:rPr lang="pl-PL" sz="2600" dirty="0"/>
              <a:t> public </a:t>
            </a:r>
            <a:r>
              <a:rPr lang="pl-PL" sz="2600" dirty="0" err="1"/>
              <a:t>prosecutor</a:t>
            </a:r>
            <a:r>
              <a:rPr lang="pl-PL" sz="2600" dirty="0"/>
              <a:t> </a:t>
            </a:r>
            <a:r>
              <a:rPr lang="pl-PL" sz="2600" dirty="0" err="1"/>
              <a:t>must</a:t>
            </a:r>
            <a:r>
              <a:rPr lang="pl-PL" sz="2600" dirty="0"/>
              <a:t> </a:t>
            </a:r>
            <a:r>
              <a:rPr lang="pl-PL" sz="2600" dirty="0" err="1"/>
              <a:t>refuse</a:t>
            </a:r>
            <a:r>
              <a:rPr lang="pl-PL" sz="2600" dirty="0"/>
              <a:t> </a:t>
            </a:r>
            <a:r>
              <a:rPr lang="pl-PL" sz="2600" dirty="0" err="1"/>
              <a:t>cooperation</a:t>
            </a:r>
            <a:r>
              <a:rPr lang="pl-PL" sz="2600" dirty="0"/>
              <a:t> (</a:t>
            </a:r>
            <a:r>
              <a:rPr lang="pl-PL" sz="2600" dirty="0" err="1"/>
              <a:t>recognition</a:t>
            </a:r>
            <a:r>
              <a:rPr lang="pl-PL" sz="2600" dirty="0"/>
              <a:t> and </a:t>
            </a:r>
            <a:r>
              <a:rPr lang="pl-PL" sz="2600" dirty="0" err="1"/>
              <a:t>execution</a:t>
            </a:r>
            <a:r>
              <a:rPr lang="pl-PL" sz="2600" dirty="0"/>
              <a:t> of EIO) </a:t>
            </a:r>
            <a:r>
              <a:rPr lang="pl-PL" sz="2600" dirty="0" err="1"/>
              <a:t>if</a:t>
            </a:r>
            <a:r>
              <a:rPr lang="pl-PL" sz="2600" dirty="0"/>
              <a:t> </a:t>
            </a:r>
            <a:r>
              <a:rPr lang="pl-PL" sz="2600" dirty="0" err="1"/>
              <a:t>conducting</a:t>
            </a:r>
            <a:r>
              <a:rPr lang="pl-PL" sz="2600" dirty="0"/>
              <a:t> the </a:t>
            </a:r>
            <a:r>
              <a:rPr lang="pl-PL" sz="2600" dirty="0" err="1"/>
              <a:t>requested</a:t>
            </a:r>
            <a:r>
              <a:rPr lang="pl-PL" sz="2600" dirty="0"/>
              <a:t> </a:t>
            </a:r>
            <a:r>
              <a:rPr lang="pl-PL" sz="2600" dirty="0" err="1"/>
              <a:t>procedure</a:t>
            </a:r>
            <a:r>
              <a:rPr lang="pl-PL" sz="2600" dirty="0"/>
              <a:t> </a:t>
            </a:r>
            <a:r>
              <a:rPr lang="pl-PL" sz="2600" dirty="0" err="1"/>
              <a:t>or</a:t>
            </a:r>
            <a:r>
              <a:rPr lang="pl-PL" sz="2600" dirty="0"/>
              <a:t> </a:t>
            </a:r>
            <a:r>
              <a:rPr lang="pl-PL" sz="2600" dirty="0" err="1"/>
              <a:t>providing</a:t>
            </a:r>
            <a:r>
              <a:rPr lang="pl-PL" sz="2600" dirty="0"/>
              <a:t> EPPO with </a:t>
            </a:r>
            <a:r>
              <a:rPr lang="pl-PL" sz="2600" dirty="0" err="1"/>
              <a:t>requested</a:t>
            </a:r>
            <a:r>
              <a:rPr lang="pl-PL" sz="2600" dirty="0"/>
              <a:t> </a:t>
            </a:r>
            <a:r>
              <a:rPr lang="pl-PL" sz="2600" dirty="0" err="1"/>
              <a:t>information</a:t>
            </a:r>
            <a:r>
              <a:rPr lang="pl-PL" sz="2600" dirty="0"/>
              <a:t> </a:t>
            </a:r>
            <a:r>
              <a:rPr lang="pl-PL" sz="2600" dirty="0" err="1"/>
              <a:t>would</a:t>
            </a:r>
            <a:r>
              <a:rPr lang="pl-PL" sz="2600" dirty="0"/>
              <a:t> be </a:t>
            </a:r>
            <a:r>
              <a:rPr lang="pl-PL" sz="2600" b="1" dirty="0" err="1"/>
              <a:t>contrary</a:t>
            </a:r>
            <a:r>
              <a:rPr lang="pl-PL" sz="2600" b="1" dirty="0"/>
              <a:t> to the </a:t>
            </a:r>
            <a:r>
              <a:rPr lang="pl-PL" sz="2600" b="1" dirty="0" err="1"/>
              <a:t>legal</a:t>
            </a:r>
            <a:r>
              <a:rPr lang="pl-PL" sz="2600" b="1" dirty="0"/>
              <a:t> order of the Republic of Poland </a:t>
            </a:r>
            <a:r>
              <a:rPr lang="pl-PL" sz="2600" b="1" dirty="0" err="1"/>
              <a:t>or</a:t>
            </a:r>
            <a:r>
              <a:rPr lang="pl-PL" sz="2600" b="1" dirty="0"/>
              <a:t> </a:t>
            </a:r>
            <a:r>
              <a:rPr lang="pl-PL" sz="2600" b="1" dirty="0" err="1"/>
              <a:t>would</a:t>
            </a:r>
            <a:r>
              <a:rPr lang="pl-PL" sz="2600" b="1" dirty="0"/>
              <a:t> </a:t>
            </a:r>
            <a:r>
              <a:rPr lang="pl-PL" sz="2600" b="1" dirty="0" err="1"/>
              <a:t>infringe</a:t>
            </a:r>
            <a:r>
              <a:rPr lang="pl-PL" sz="2600" b="1" dirty="0"/>
              <a:t> </a:t>
            </a:r>
            <a:r>
              <a:rPr lang="pl-PL" sz="2600" b="1" dirty="0" err="1"/>
              <a:t>its</a:t>
            </a:r>
            <a:r>
              <a:rPr lang="pl-PL" sz="2600" b="1" dirty="0"/>
              <a:t> </a:t>
            </a:r>
            <a:r>
              <a:rPr lang="pl-PL" sz="2600" b="1" dirty="0" err="1"/>
              <a:t>sovereignty</a:t>
            </a:r>
            <a:r>
              <a:rPr lang="pl-PL" sz="2600" b="1" dirty="0"/>
              <a:t>.  </a:t>
            </a:r>
          </a:p>
        </p:txBody>
      </p:sp>
      <p:pic>
        <p:nvPicPr>
          <p:cNvPr id="4" name="Obraz 3">
            <a:extLst>
              <a:ext uri="{FF2B5EF4-FFF2-40B4-BE49-F238E27FC236}">
                <a16:creationId xmlns:a16="http://schemas.microsoft.com/office/drawing/2014/main" id="{EAF281B0-1E2F-F0F5-2B98-DC2B9D11BD64}"/>
              </a:ext>
            </a:extLst>
          </p:cNvPr>
          <p:cNvPicPr/>
          <p:nvPr/>
        </p:nvPicPr>
        <p:blipFill>
          <a:blip r:embed="rId2"/>
          <a:stretch>
            <a:fillRect/>
          </a:stretch>
        </p:blipFill>
        <p:spPr>
          <a:xfrm>
            <a:off x="987536" y="365125"/>
            <a:ext cx="1550670" cy="1066165"/>
          </a:xfrm>
          <a:prstGeom prst="rect">
            <a:avLst/>
          </a:prstGeom>
          <a:noFill/>
          <a:ln>
            <a:noFill/>
            <a:prstDash/>
          </a:ln>
        </p:spPr>
      </p:pic>
    </p:spTree>
    <p:extLst>
      <p:ext uri="{BB962C8B-B14F-4D97-AF65-F5344CB8AC3E}">
        <p14:creationId xmlns:p14="http://schemas.microsoft.com/office/powerpoint/2010/main" val="3285581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28815E-3300-C99F-2C52-A98FAAFCB111}"/>
              </a:ext>
            </a:extLst>
          </p:cNvPr>
          <p:cNvSpPr>
            <a:spLocks noGrp="1"/>
          </p:cNvSpPr>
          <p:nvPr>
            <p:ph type="title"/>
          </p:nvPr>
        </p:nvSpPr>
        <p:spPr/>
        <p:txBody>
          <a:bodyPr>
            <a:normAutofit/>
          </a:bodyPr>
          <a:lstStyle/>
          <a:p>
            <a:pPr algn="r"/>
            <a:r>
              <a:rPr lang="pl-PL" sz="3200" b="1" dirty="0" err="1"/>
              <a:t>Competent</a:t>
            </a:r>
            <a:r>
              <a:rPr lang="pl-PL" sz="3200" b="1" dirty="0"/>
              <a:t> </a:t>
            </a:r>
            <a:r>
              <a:rPr lang="pl-PL" sz="3200" b="1" dirty="0" err="1"/>
              <a:t>executing</a:t>
            </a:r>
            <a:r>
              <a:rPr lang="pl-PL" sz="3200" b="1" dirty="0"/>
              <a:t> </a:t>
            </a:r>
            <a:r>
              <a:rPr lang="pl-PL" sz="3200" b="1" dirty="0" err="1"/>
              <a:t>authorities</a:t>
            </a:r>
            <a:endParaRPr lang="pl-PL" sz="3200" b="1" dirty="0"/>
          </a:p>
        </p:txBody>
      </p:sp>
      <p:sp>
        <p:nvSpPr>
          <p:cNvPr id="3" name="Symbol zastępczy zawartości 2">
            <a:extLst>
              <a:ext uri="{FF2B5EF4-FFF2-40B4-BE49-F238E27FC236}">
                <a16:creationId xmlns:a16="http://schemas.microsoft.com/office/drawing/2014/main" id="{45E40CFD-C88B-C0CA-732A-883F8550CF52}"/>
              </a:ext>
            </a:extLst>
          </p:cNvPr>
          <p:cNvSpPr>
            <a:spLocks noGrp="1"/>
          </p:cNvSpPr>
          <p:nvPr>
            <p:ph idx="1"/>
          </p:nvPr>
        </p:nvSpPr>
        <p:spPr/>
        <p:txBody>
          <a:bodyPr>
            <a:normAutofit fontScale="92500" lnSpcReduction="10000"/>
          </a:bodyPr>
          <a:lstStyle/>
          <a:p>
            <a:pPr marL="0" indent="0" algn="just">
              <a:buNone/>
            </a:pPr>
            <a:r>
              <a:rPr lang="pl-PL" b="1" dirty="0"/>
              <a:t>The </a:t>
            </a:r>
            <a:r>
              <a:rPr lang="pl-PL" b="1" dirty="0" err="1"/>
              <a:t>executing</a:t>
            </a:r>
            <a:r>
              <a:rPr lang="pl-PL" b="1" dirty="0"/>
              <a:t> </a:t>
            </a:r>
            <a:r>
              <a:rPr lang="pl-PL" b="1" dirty="0" err="1"/>
              <a:t>authorities</a:t>
            </a:r>
            <a:r>
              <a:rPr lang="pl-PL" b="1" dirty="0"/>
              <a:t> with </a:t>
            </a:r>
            <a:r>
              <a:rPr lang="pl-PL" b="1" dirty="0" err="1"/>
              <a:t>reference</a:t>
            </a:r>
            <a:r>
              <a:rPr lang="pl-PL" b="1" dirty="0"/>
              <a:t> to EIO </a:t>
            </a:r>
            <a:r>
              <a:rPr lang="pl-PL" b="1" dirty="0" err="1"/>
              <a:t>submitted</a:t>
            </a:r>
            <a:r>
              <a:rPr lang="pl-PL" b="1" dirty="0"/>
              <a:t> by </a:t>
            </a:r>
            <a:r>
              <a:rPr lang="pl-PL" b="1" dirty="0" err="1"/>
              <a:t>another</a:t>
            </a:r>
            <a:r>
              <a:rPr lang="pl-PL" b="1" dirty="0"/>
              <a:t> MS </a:t>
            </a:r>
            <a:r>
              <a:rPr lang="pl-PL" b="1" dirty="0" err="1"/>
              <a:t>are</a:t>
            </a:r>
            <a:r>
              <a:rPr lang="pl-PL" dirty="0"/>
              <a:t>:</a:t>
            </a:r>
          </a:p>
          <a:p>
            <a:pPr marL="514350" indent="-514350" algn="just">
              <a:buAutoNum type="alphaLcParenR"/>
            </a:pPr>
            <a:r>
              <a:rPr lang="en-US" dirty="0"/>
              <a:t>district courts </a:t>
            </a:r>
            <a:r>
              <a:rPr lang="pl-PL" dirty="0"/>
              <a:t>(</a:t>
            </a:r>
            <a:r>
              <a:rPr lang="pl-PL" dirty="0" err="1"/>
              <a:t>Polish</a:t>
            </a:r>
            <a:r>
              <a:rPr lang="pl-PL" dirty="0"/>
              <a:t> – sądy rejonowe) </a:t>
            </a:r>
            <a:r>
              <a:rPr lang="en-US" dirty="0"/>
              <a:t>- at the trial stage</a:t>
            </a:r>
            <a:r>
              <a:rPr lang="pl-PL" dirty="0"/>
              <a:t>; </a:t>
            </a:r>
          </a:p>
          <a:p>
            <a:pPr marL="514350" indent="-514350" algn="just">
              <a:buAutoNum type="alphaLcParenR"/>
            </a:pPr>
            <a:r>
              <a:rPr lang="pl-PL" dirty="0" err="1"/>
              <a:t>Regional</a:t>
            </a:r>
            <a:r>
              <a:rPr lang="en-US" dirty="0"/>
              <a:t> Public Prosecutor’s Office </a:t>
            </a:r>
            <a:r>
              <a:rPr lang="pl-PL" dirty="0"/>
              <a:t>(</a:t>
            </a:r>
            <a:r>
              <a:rPr lang="pl-PL" dirty="0" err="1"/>
              <a:t>Polish</a:t>
            </a:r>
            <a:r>
              <a:rPr lang="pl-PL" dirty="0"/>
              <a:t>: prokuratury okręgowe)</a:t>
            </a:r>
            <a:r>
              <a:rPr lang="en-US" dirty="0"/>
              <a:t>- at the pre-trial stage</a:t>
            </a:r>
            <a:r>
              <a:rPr lang="pl-PL" dirty="0"/>
              <a:t>;</a:t>
            </a:r>
          </a:p>
          <a:p>
            <a:pPr marL="0" indent="0" algn="just">
              <a:buNone/>
            </a:pPr>
            <a:r>
              <a:rPr lang="en-US" dirty="0"/>
              <a:t>and regardless of the stage of the proceeding: </a:t>
            </a:r>
            <a:endParaRPr lang="pl-PL" dirty="0"/>
          </a:p>
          <a:p>
            <a:pPr marL="514350" indent="-514350" algn="just">
              <a:buAutoNum type="alphaLcParenR"/>
            </a:pPr>
            <a:r>
              <a:rPr lang="pl-PL" dirty="0" err="1"/>
              <a:t>regional</a:t>
            </a:r>
            <a:r>
              <a:rPr lang="en-US" dirty="0"/>
              <a:t> courts </a:t>
            </a:r>
            <a:r>
              <a:rPr lang="pl-PL" dirty="0"/>
              <a:t>i</a:t>
            </a:r>
            <a:r>
              <a:rPr lang="en-US" dirty="0"/>
              <a:t>n matters concerning the temporary transfer of a person held in custody to the issuing State or to Poland to carry out investigative measures; </a:t>
            </a:r>
            <a:endParaRPr lang="pl-PL" dirty="0"/>
          </a:p>
          <a:p>
            <a:pPr marL="514350" indent="-514350" algn="just">
              <a:buAutoNum type="alphaLcParenR"/>
            </a:pPr>
            <a:r>
              <a:rPr lang="en-US" dirty="0"/>
              <a:t>district courts - </a:t>
            </a:r>
            <a:r>
              <a:rPr lang="pl-PL" dirty="0"/>
              <a:t>i</a:t>
            </a:r>
            <a:r>
              <a:rPr lang="en-US" dirty="0"/>
              <a:t>n matters relating to interception of telecommunications</a:t>
            </a:r>
            <a:r>
              <a:rPr lang="pl-PL" dirty="0"/>
              <a:t>.</a:t>
            </a:r>
            <a:r>
              <a:rPr lang="en-US" dirty="0"/>
              <a:t> </a:t>
            </a:r>
            <a:endParaRPr lang="pl-PL" dirty="0"/>
          </a:p>
        </p:txBody>
      </p:sp>
      <p:pic>
        <p:nvPicPr>
          <p:cNvPr id="4" name="Obraz 3">
            <a:extLst>
              <a:ext uri="{FF2B5EF4-FFF2-40B4-BE49-F238E27FC236}">
                <a16:creationId xmlns:a16="http://schemas.microsoft.com/office/drawing/2014/main" id="{EAF281B0-1E2F-F0F5-2B98-DC2B9D11BD64}"/>
              </a:ext>
            </a:extLst>
          </p:cNvPr>
          <p:cNvPicPr/>
          <p:nvPr/>
        </p:nvPicPr>
        <p:blipFill>
          <a:blip r:embed="rId2"/>
          <a:stretch>
            <a:fillRect/>
          </a:stretch>
        </p:blipFill>
        <p:spPr>
          <a:xfrm>
            <a:off x="987536" y="365125"/>
            <a:ext cx="1550670" cy="1066165"/>
          </a:xfrm>
          <a:prstGeom prst="rect">
            <a:avLst/>
          </a:prstGeom>
          <a:noFill/>
          <a:ln>
            <a:noFill/>
            <a:prstDash/>
          </a:ln>
        </p:spPr>
      </p:pic>
    </p:spTree>
    <p:extLst>
      <p:ext uri="{BB962C8B-B14F-4D97-AF65-F5344CB8AC3E}">
        <p14:creationId xmlns:p14="http://schemas.microsoft.com/office/powerpoint/2010/main" val="2147804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28815E-3300-C99F-2C52-A98FAAFCB111}"/>
              </a:ext>
            </a:extLst>
          </p:cNvPr>
          <p:cNvSpPr>
            <a:spLocks noGrp="1"/>
          </p:cNvSpPr>
          <p:nvPr>
            <p:ph type="title"/>
          </p:nvPr>
        </p:nvSpPr>
        <p:spPr/>
        <p:txBody>
          <a:bodyPr>
            <a:normAutofit/>
          </a:bodyPr>
          <a:lstStyle/>
          <a:p>
            <a:pPr algn="r"/>
            <a:r>
              <a:rPr lang="pl-PL" sz="3200" b="1" dirty="0" err="1"/>
              <a:t>Competent</a:t>
            </a:r>
            <a:r>
              <a:rPr lang="pl-PL" sz="3200" b="1" dirty="0"/>
              <a:t> </a:t>
            </a:r>
            <a:r>
              <a:rPr lang="pl-PL" sz="3200" b="1" dirty="0" err="1"/>
              <a:t>executing</a:t>
            </a:r>
            <a:r>
              <a:rPr lang="pl-PL" sz="3200" b="1" dirty="0"/>
              <a:t> </a:t>
            </a:r>
            <a:r>
              <a:rPr lang="pl-PL" sz="3200" b="1" dirty="0" err="1"/>
              <a:t>authorities</a:t>
            </a:r>
            <a:r>
              <a:rPr lang="pl-PL" sz="3200" b="1" dirty="0"/>
              <a:t>           </a:t>
            </a:r>
            <a:br>
              <a:rPr lang="pl-PL" dirty="0"/>
            </a:br>
            <a:endParaRPr lang="pl-PL" dirty="0"/>
          </a:p>
        </p:txBody>
      </p:sp>
      <p:sp>
        <p:nvSpPr>
          <p:cNvPr id="3" name="Symbol zastępczy zawartości 2">
            <a:extLst>
              <a:ext uri="{FF2B5EF4-FFF2-40B4-BE49-F238E27FC236}">
                <a16:creationId xmlns:a16="http://schemas.microsoft.com/office/drawing/2014/main" id="{45E40CFD-C88B-C0CA-732A-883F8550CF52}"/>
              </a:ext>
            </a:extLst>
          </p:cNvPr>
          <p:cNvSpPr>
            <a:spLocks noGrp="1"/>
          </p:cNvSpPr>
          <p:nvPr>
            <p:ph idx="1"/>
          </p:nvPr>
        </p:nvSpPr>
        <p:spPr/>
        <p:txBody>
          <a:bodyPr>
            <a:normAutofit lnSpcReduction="10000"/>
          </a:bodyPr>
          <a:lstStyle/>
          <a:p>
            <a:pPr marL="0" indent="0" algn="just">
              <a:buNone/>
            </a:pPr>
            <a:r>
              <a:rPr lang="pl-PL" dirty="0"/>
              <a:t>„</a:t>
            </a:r>
            <a:r>
              <a:rPr lang="pl-PL" b="1" dirty="0"/>
              <a:t>Central authority</a:t>
            </a:r>
            <a:r>
              <a:rPr lang="pl-PL" dirty="0"/>
              <a:t>” f</a:t>
            </a:r>
            <a:r>
              <a:rPr lang="en-US" dirty="0"/>
              <a:t>or the purposes </a:t>
            </a:r>
            <a:r>
              <a:rPr lang="pl-PL" dirty="0" err="1"/>
              <a:t>mentioned</a:t>
            </a:r>
            <a:r>
              <a:rPr lang="pl-PL" dirty="0"/>
              <a:t> in </a:t>
            </a:r>
            <a:r>
              <a:rPr lang="en-US" dirty="0"/>
              <a:t>Article 7(3) </a:t>
            </a:r>
            <a:r>
              <a:rPr lang="pl-PL" dirty="0"/>
              <a:t>EIO </a:t>
            </a:r>
            <a:r>
              <a:rPr lang="pl-PL" dirty="0" err="1"/>
              <a:t>directive</a:t>
            </a:r>
            <a:r>
              <a:rPr lang="pl-PL" dirty="0"/>
              <a:t>:</a:t>
            </a:r>
          </a:p>
          <a:p>
            <a:pPr algn="just"/>
            <a:r>
              <a:rPr lang="en-US" dirty="0"/>
              <a:t>only for cases at the pre-trial stage: International Cooperation Office of the National Public Prosecutor’s Office</a:t>
            </a:r>
            <a:r>
              <a:rPr lang="pl-PL" dirty="0"/>
              <a:t>;</a:t>
            </a:r>
          </a:p>
          <a:p>
            <a:pPr algn="just"/>
            <a:r>
              <a:rPr lang="en-US" dirty="0"/>
              <a:t>Poland d</a:t>
            </a:r>
            <a:r>
              <a:rPr lang="pl-PL" dirty="0"/>
              <a:t>id</a:t>
            </a:r>
            <a:r>
              <a:rPr lang="en-US" dirty="0"/>
              <a:t> not establish a central authority for cases at the judicial stage of the proceeding. However, if an EIO was issued at the judicial stage of the proceeding, and establishing the competent court in Poland was not possible</a:t>
            </a:r>
            <a:r>
              <a:rPr lang="pl-PL" dirty="0"/>
              <a:t>,</a:t>
            </a:r>
            <a:r>
              <a:rPr lang="en-US" dirty="0"/>
              <a:t> the transmission of an EIO will be pos</a:t>
            </a:r>
            <a:r>
              <a:rPr lang="pl-PL" dirty="0"/>
              <a:t>s</a:t>
            </a:r>
            <a:r>
              <a:rPr lang="en-US" dirty="0" err="1"/>
              <a:t>ible</a:t>
            </a:r>
            <a:r>
              <a:rPr lang="en-US" dirty="0"/>
              <a:t> via the Ministry of Justice. </a:t>
            </a:r>
            <a:endParaRPr lang="pl-PL" dirty="0"/>
          </a:p>
          <a:p>
            <a:pPr marL="0" indent="0" algn="just">
              <a:buNone/>
            </a:pPr>
            <a:r>
              <a:rPr lang="pl-PL" sz="2000" dirty="0"/>
              <a:t>(</a:t>
            </a:r>
            <a:r>
              <a:rPr lang="pl-PL" sz="2000" dirty="0" err="1"/>
              <a:t>see</a:t>
            </a:r>
            <a:r>
              <a:rPr lang="pl-PL" sz="2000" dirty="0"/>
              <a:t>: </a:t>
            </a:r>
            <a:r>
              <a:rPr lang="pl-PL" sz="2000" dirty="0" err="1"/>
              <a:t>notification</a:t>
            </a:r>
            <a:r>
              <a:rPr lang="pl-PL" sz="2000" dirty="0"/>
              <a:t> of 15/2/2018 </a:t>
            </a:r>
            <a:r>
              <a:rPr lang="pl-PL" sz="2000" dirty="0" err="1"/>
              <a:t>made</a:t>
            </a:r>
            <a:r>
              <a:rPr lang="pl-PL" sz="2000" dirty="0"/>
              <a:t> </a:t>
            </a:r>
            <a:r>
              <a:rPr lang="en-US" sz="2000" dirty="0"/>
              <a:t>in accordance with Article</a:t>
            </a:r>
            <a:r>
              <a:rPr lang="pl-PL" sz="2000" dirty="0"/>
              <a:t>s</a:t>
            </a:r>
            <a:r>
              <a:rPr lang="en-US" sz="2000" dirty="0"/>
              <a:t> 33(1), 33(2) and 34(4) of the </a:t>
            </a:r>
            <a:r>
              <a:rPr lang="pl-PL" sz="2000" dirty="0"/>
              <a:t>EIO </a:t>
            </a:r>
            <a:r>
              <a:rPr lang="en-US" sz="2000" dirty="0"/>
              <a:t>Directive</a:t>
            </a:r>
            <a:r>
              <a:rPr lang="pl-PL" sz="2000" dirty="0"/>
              <a:t>).</a:t>
            </a:r>
          </a:p>
        </p:txBody>
      </p:sp>
      <p:pic>
        <p:nvPicPr>
          <p:cNvPr id="4" name="Obraz 3">
            <a:extLst>
              <a:ext uri="{FF2B5EF4-FFF2-40B4-BE49-F238E27FC236}">
                <a16:creationId xmlns:a16="http://schemas.microsoft.com/office/drawing/2014/main" id="{EAF281B0-1E2F-F0F5-2B98-DC2B9D11BD64}"/>
              </a:ext>
            </a:extLst>
          </p:cNvPr>
          <p:cNvPicPr/>
          <p:nvPr/>
        </p:nvPicPr>
        <p:blipFill>
          <a:blip r:embed="rId2"/>
          <a:stretch>
            <a:fillRect/>
          </a:stretch>
        </p:blipFill>
        <p:spPr>
          <a:xfrm>
            <a:off x="987536" y="365125"/>
            <a:ext cx="1550670" cy="1066165"/>
          </a:xfrm>
          <a:prstGeom prst="rect">
            <a:avLst/>
          </a:prstGeom>
          <a:noFill/>
          <a:ln>
            <a:noFill/>
            <a:prstDash/>
          </a:ln>
        </p:spPr>
      </p:pic>
    </p:spTree>
    <p:extLst>
      <p:ext uri="{BB962C8B-B14F-4D97-AF65-F5344CB8AC3E}">
        <p14:creationId xmlns:p14="http://schemas.microsoft.com/office/powerpoint/2010/main" val="2019581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28815E-3300-C99F-2C52-A98FAAFCB111}"/>
              </a:ext>
            </a:extLst>
          </p:cNvPr>
          <p:cNvSpPr>
            <a:spLocks noGrp="1"/>
          </p:cNvSpPr>
          <p:nvPr>
            <p:ph type="title"/>
          </p:nvPr>
        </p:nvSpPr>
        <p:spPr/>
        <p:txBody>
          <a:bodyPr>
            <a:normAutofit/>
          </a:bodyPr>
          <a:lstStyle/>
          <a:p>
            <a:pPr algn="r"/>
            <a:r>
              <a:rPr lang="pl-PL" sz="3200" b="1" dirty="0" err="1"/>
              <a:t>Competent</a:t>
            </a:r>
            <a:r>
              <a:rPr lang="pl-PL" sz="3200" b="1" dirty="0"/>
              <a:t> </a:t>
            </a:r>
            <a:r>
              <a:rPr lang="pl-PL" sz="3200" b="1" dirty="0" err="1"/>
              <a:t>executing</a:t>
            </a:r>
            <a:r>
              <a:rPr lang="pl-PL" sz="3200" b="1" dirty="0"/>
              <a:t> </a:t>
            </a:r>
            <a:r>
              <a:rPr lang="pl-PL" sz="3200" b="1" dirty="0" err="1"/>
              <a:t>authorities</a:t>
            </a:r>
            <a:r>
              <a:rPr lang="pl-PL" sz="3200" b="1" dirty="0"/>
              <a:t>           </a:t>
            </a:r>
            <a:br>
              <a:rPr lang="pl-PL" dirty="0"/>
            </a:br>
            <a:endParaRPr lang="pl-PL" dirty="0"/>
          </a:p>
        </p:txBody>
      </p:sp>
      <p:sp>
        <p:nvSpPr>
          <p:cNvPr id="3" name="Symbol zastępczy zawartości 2">
            <a:extLst>
              <a:ext uri="{FF2B5EF4-FFF2-40B4-BE49-F238E27FC236}">
                <a16:creationId xmlns:a16="http://schemas.microsoft.com/office/drawing/2014/main" id="{45E40CFD-C88B-C0CA-732A-883F8550CF52}"/>
              </a:ext>
            </a:extLst>
          </p:cNvPr>
          <p:cNvSpPr>
            <a:spLocks noGrp="1"/>
          </p:cNvSpPr>
          <p:nvPr>
            <p:ph idx="1"/>
          </p:nvPr>
        </p:nvSpPr>
        <p:spPr>
          <a:xfrm>
            <a:off x="838200" y="1806575"/>
            <a:ext cx="10515600" cy="4351338"/>
          </a:xfrm>
        </p:spPr>
        <p:txBody>
          <a:bodyPr>
            <a:normAutofit/>
          </a:bodyPr>
          <a:lstStyle/>
          <a:p>
            <a:pPr marL="0" indent="0" algn="just">
              <a:buNone/>
            </a:pPr>
            <a:r>
              <a:rPr lang="pl-PL" sz="2400" b="1" dirty="0"/>
              <a:t>The </a:t>
            </a:r>
            <a:r>
              <a:rPr lang="pl-PL" sz="2400" b="1" dirty="0" err="1"/>
              <a:t>executing</a:t>
            </a:r>
            <a:r>
              <a:rPr lang="pl-PL" sz="2400" b="1" dirty="0"/>
              <a:t> </a:t>
            </a:r>
            <a:r>
              <a:rPr lang="pl-PL" sz="2400" b="1" dirty="0" err="1"/>
              <a:t>authorities</a:t>
            </a:r>
            <a:r>
              <a:rPr lang="pl-PL" sz="2400" b="1" dirty="0"/>
              <a:t> </a:t>
            </a:r>
            <a:r>
              <a:rPr lang="pl-PL" sz="2400" dirty="0"/>
              <a:t>(</a:t>
            </a:r>
            <a:r>
              <a:rPr lang="pl-PL" sz="2400" dirty="0" err="1"/>
              <a:t>responsible</a:t>
            </a:r>
            <a:r>
              <a:rPr lang="pl-PL" sz="2400" dirty="0"/>
              <a:t> for </a:t>
            </a:r>
            <a:r>
              <a:rPr lang="pl-PL" sz="2400" dirty="0" err="1"/>
              <a:t>recognition</a:t>
            </a:r>
            <a:r>
              <a:rPr lang="pl-PL" sz="2400" dirty="0"/>
              <a:t> and </a:t>
            </a:r>
            <a:r>
              <a:rPr lang="pl-PL" sz="2400" dirty="0" err="1"/>
              <a:t>execution</a:t>
            </a:r>
            <a:r>
              <a:rPr lang="pl-PL" sz="2400" dirty="0"/>
              <a:t>) with </a:t>
            </a:r>
            <a:r>
              <a:rPr lang="pl-PL" sz="2400" dirty="0" err="1"/>
              <a:t>reference</a:t>
            </a:r>
            <a:r>
              <a:rPr lang="pl-PL" sz="2400" dirty="0"/>
              <a:t> to EIO </a:t>
            </a:r>
            <a:r>
              <a:rPr lang="pl-PL" sz="2400" dirty="0" err="1"/>
              <a:t>submitted</a:t>
            </a:r>
            <a:r>
              <a:rPr lang="pl-PL" sz="2400" dirty="0"/>
              <a:t> by EPPO:</a:t>
            </a:r>
          </a:p>
          <a:p>
            <a:pPr marL="0" indent="0" algn="just">
              <a:buNone/>
            </a:pPr>
            <a:endParaRPr lang="pl-PL" sz="2400" dirty="0"/>
          </a:p>
          <a:p>
            <a:pPr algn="just"/>
            <a:r>
              <a:rPr lang="pl-PL" sz="2400" b="1" dirty="0"/>
              <a:t>At the </a:t>
            </a:r>
            <a:r>
              <a:rPr lang="pl-PL" sz="2400" b="1" dirty="0" err="1"/>
              <a:t>pre-trial</a:t>
            </a:r>
            <a:r>
              <a:rPr lang="pl-PL" sz="2400" b="1" dirty="0"/>
              <a:t> </a:t>
            </a:r>
            <a:r>
              <a:rPr lang="pl-PL" sz="2400" b="1" dirty="0" err="1"/>
              <a:t>stage</a:t>
            </a:r>
            <a:r>
              <a:rPr lang="pl-PL" sz="2400" dirty="0"/>
              <a:t>: </a:t>
            </a:r>
            <a:r>
              <a:rPr lang="pl-PL" sz="2400" dirty="0" err="1"/>
              <a:t>all</a:t>
            </a:r>
            <a:r>
              <a:rPr lang="pl-PL" sz="2400" dirty="0"/>
              <a:t> </a:t>
            </a:r>
            <a:r>
              <a:rPr lang="pl-PL" sz="2400" dirty="0" err="1"/>
              <a:t>correspondence</a:t>
            </a:r>
            <a:r>
              <a:rPr lang="pl-PL" sz="2400" dirty="0"/>
              <a:t>, transfer of </a:t>
            </a:r>
            <a:r>
              <a:rPr lang="pl-PL" sz="2400" dirty="0" err="1"/>
              <a:t>information</a:t>
            </a:r>
            <a:r>
              <a:rPr lang="pl-PL" sz="2400" dirty="0"/>
              <a:t>, transfer of EIO </a:t>
            </a:r>
            <a:r>
              <a:rPr lang="pl-PL" sz="2400" dirty="0" err="1"/>
              <a:t>forms</a:t>
            </a:r>
            <a:r>
              <a:rPr lang="pl-PL" sz="2400" dirty="0"/>
              <a:t> and </a:t>
            </a:r>
            <a:r>
              <a:rPr lang="pl-PL" sz="2400" dirty="0" err="1"/>
              <a:t>any</a:t>
            </a:r>
            <a:r>
              <a:rPr lang="pl-PL" sz="2400" dirty="0"/>
              <a:t> </a:t>
            </a:r>
            <a:r>
              <a:rPr lang="pl-PL" sz="2400" dirty="0" err="1"/>
              <a:t>other</a:t>
            </a:r>
            <a:r>
              <a:rPr lang="pl-PL" sz="2400" dirty="0"/>
              <a:t> </a:t>
            </a:r>
            <a:r>
              <a:rPr lang="pl-PL" sz="2400" dirty="0" err="1"/>
              <a:t>documents</a:t>
            </a:r>
            <a:r>
              <a:rPr lang="pl-PL" sz="2400" dirty="0"/>
              <a:t> </a:t>
            </a:r>
            <a:r>
              <a:rPr lang="pl-PL" sz="2400" dirty="0" err="1"/>
              <a:t>between</a:t>
            </a:r>
            <a:r>
              <a:rPr lang="pl-PL" sz="2400" dirty="0"/>
              <a:t> </a:t>
            </a:r>
            <a:r>
              <a:rPr lang="pl-PL" sz="2400" dirty="0" err="1"/>
              <a:t>Polish</a:t>
            </a:r>
            <a:r>
              <a:rPr lang="pl-PL" sz="2400" dirty="0"/>
              <a:t> </a:t>
            </a:r>
            <a:r>
              <a:rPr lang="pl-PL" sz="2400" dirty="0" err="1"/>
              <a:t>prosecutors</a:t>
            </a:r>
            <a:r>
              <a:rPr lang="pl-PL" sz="2400" dirty="0"/>
              <a:t> and EPPO </a:t>
            </a:r>
            <a:r>
              <a:rPr lang="pl-PL" sz="2400" dirty="0" err="1"/>
              <a:t>shall</a:t>
            </a:r>
            <a:r>
              <a:rPr lang="pl-PL" sz="2400" dirty="0"/>
              <a:t> </a:t>
            </a:r>
            <a:r>
              <a:rPr lang="pl-PL" sz="2400" dirty="0" err="1"/>
              <a:t>take</a:t>
            </a:r>
            <a:r>
              <a:rPr lang="pl-PL" sz="2400" dirty="0"/>
              <a:t> place </a:t>
            </a:r>
            <a:r>
              <a:rPr lang="pl-PL" sz="2400" dirty="0" err="1"/>
              <a:t>through</a:t>
            </a:r>
            <a:r>
              <a:rPr lang="pl-PL" sz="2400" dirty="0"/>
              <a:t> the </a:t>
            </a:r>
            <a:r>
              <a:rPr lang="pl-PL" sz="2400" dirty="0" err="1"/>
              <a:t>intermediary</a:t>
            </a:r>
            <a:r>
              <a:rPr lang="pl-PL" sz="2400" dirty="0"/>
              <a:t> of the </a:t>
            </a:r>
            <a:r>
              <a:rPr lang="pl-PL" sz="2400" dirty="0" err="1"/>
              <a:t>National</a:t>
            </a:r>
            <a:r>
              <a:rPr lang="pl-PL" sz="2400" dirty="0"/>
              <a:t> Public </a:t>
            </a:r>
            <a:r>
              <a:rPr lang="pl-PL" sz="2400" dirty="0" err="1"/>
              <a:t>Prosecutor’s</a:t>
            </a:r>
            <a:r>
              <a:rPr lang="pl-PL" sz="2400" dirty="0"/>
              <a:t> Office.</a:t>
            </a:r>
          </a:p>
          <a:p>
            <a:pPr marL="0" indent="0" algn="just">
              <a:buNone/>
            </a:pPr>
            <a:r>
              <a:rPr lang="pl-PL" sz="2400" dirty="0" err="1"/>
              <a:t>Detailed</a:t>
            </a:r>
            <a:r>
              <a:rPr lang="pl-PL" sz="2400" dirty="0"/>
              <a:t> </a:t>
            </a:r>
            <a:r>
              <a:rPr lang="pl-PL" sz="2400" dirty="0" err="1"/>
              <a:t>provisions</a:t>
            </a:r>
            <a:r>
              <a:rPr lang="pl-PL" sz="2400" dirty="0"/>
              <a:t>: </a:t>
            </a:r>
            <a:r>
              <a:rPr lang="pl-PL" sz="2400" dirty="0" err="1"/>
              <a:t>amendments</a:t>
            </a:r>
            <a:r>
              <a:rPr lang="pl-PL" sz="2400" dirty="0"/>
              <a:t> of 16 </a:t>
            </a:r>
            <a:r>
              <a:rPr lang="pl-PL" sz="2400" dirty="0" err="1"/>
              <a:t>December</a:t>
            </a:r>
            <a:r>
              <a:rPr lang="pl-PL" sz="2400" dirty="0"/>
              <a:t> 2022 to </a:t>
            </a:r>
            <a:r>
              <a:rPr lang="pl-PL" sz="2400" i="1" dirty="0"/>
              <a:t>the </a:t>
            </a:r>
            <a:r>
              <a:rPr lang="pl-PL" sz="2400" i="1" dirty="0" err="1"/>
              <a:t>Ordinance</a:t>
            </a:r>
            <a:r>
              <a:rPr lang="pl-PL" sz="2400" i="1" dirty="0"/>
              <a:t> of the Minister of </a:t>
            </a:r>
            <a:r>
              <a:rPr lang="pl-PL" sz="2400" i="1" dirty="0" err="1"/>
              <a:t>Justice</a:t>
            </a:r>
            <a:r>
              <a:rPr lang="pl-PL" sz="2400" i="1" dirty="0"/>
              <a:t> of 16 </a:t>
            </a:r>
            <a:r>
              <a:rPr lang="pl-PL" sz="2400" i="1" dirty="0" err="1"/>
              <a:t>October</a:t>
            </a:r>
            <a:r>
              <a:rPr lang="pl-PL" sz="2400" i="1" dirty="0"/>
              <a:t> 2016 on </a:t>
            </a:r>
            <a:r>
              <a:rPr lang="pl-PL" sz="2400" i="1" dirty="0" err="1"/>
              <a:t>cooperation</a:t>
            </a:r>
            <a:r>
              <a:rPr lang="pl-PL" sz="2400" i="1" dirty="0"/>
              <a:t> of public </a:t>
            </a:r>
            <a:r>
              <a:rPr lang="pl-PL" sz="2400" i="1" dirty="0" err="1"/>
              <a:t>prosecutors</a:t>
            </a:r>
            <a:r>
              <a:rPr lang="pl-PL" sz="2400" i="1" dirty="0"/>
              <a:t> with </a:t>
            </a:r>
            <a:r>
              <a:rPr lang="pl-PL" sz="2400" i="1" dirty="0" err="1"/>
              <a:t>international</a:t>
            </a:r>
            <a:r>
              <a:rPr lang="pl-PL" sz="2400" i="1" dirty="0"/>
              <a:t> </a:t>
            </a:r>
            <a:r>
              <a:rPr lang="pl-PL" sz="2400" i="1" dirty="0" err="1"/>
              <a:t>organizations</a:t>
            </a:r>
            <a:r>
              <a:rPr lang="pl-PL" sz="2400" i="1" dirty="0"/>
              <a:t> and </a:t>
            </a:r>
            <a:r>
              <a:rPr lang="pl-PL" sz="2400" i="1" dirty="0" err="1"/>
              <a:t>other</a:t>
            </a:r>
            <a:r>
              <a:rPr lang="pl-PL" sz="2400" i="1" dirty="0"/>
              <a:t> </a:t>
            </a:r>
            <a:r>
              <a:rPr lang="pl-PL" sz="2400" i="1" dirty="0" err="1"/>
              <a:t>organizations</a:t>
            </a:r>
            <a:r>
              <a:rPr lang="pl-PL" sz="2400" i="1" dirty="0"/>
              <a:t> </a:t>
            </a:r>
            <a:r>
              <a:rPr lang="pl-PL" sz="2400" i="1" dirty="0" err="1"/>
              <a:t>acting</a:t>
            </a:r>
            <a:r>
              <a:rPr lang="pl-PL" sz="2400" i="1" dirty="0"/>
              <a:t> on the </a:t>
            </a:r>
            <a:r>
              <a:rPr lang="pl-PL" sz="2400" i="1" dirty="0" err="1"/>
              <a:t>basis</a:t>
            </a:r>
            <a:r>
              <a:rPr lang="pl-PL" sz="2400" i="1" dirty="0"/>
              <a:t> of </a:t>
            </a:r>
            <a:r>
              <a:rPr lang="pl-PL" sz="2400" i="1" dirty="0" err="1"/>
              <a:t>international</a:t>
            </a:r>
            <a:r>
              <a:rPr lang="pl-PL" sz="2400" i="1" dirty="0"/>
              <a:t> </a:t>
            </a:r>
            <a:r>
              <a:rPr lang="pl-PL" sz="2400" i="1" dirty="0" err="1"/>
              <a:t>treaties</a:t>
            </a:r>
            <a:r>
              <a:rPr lang="pl-PL" sz="2400" dirty="0"/>
              <a:t>: </a:t>
            </a:r>
            <a:r>
              <a:rPr lang="pl-PL" sz="2400" dirty="0" err="1"/>
              <a:t>new</a:t>
            </a:r>
            <a:r>
              <a:rPr lang="pl-PL" sz="2400" dirty="0"/>
              <a:t> § 24a </a:t>
            </a:r>
            <a:r>
              <a:rPr lang="pl-PL" sz="2400" dirty="0" err="1"/>
              <a:t>indicates</a:t>
            </a:r>
            <a:r>
              <a:rPr lang="pl-PL" sz="2400" dirty="0"/>
              <a:t> the Office of International </a:t>
            </a:r>
            <a:r>
              <a:rPr lang="pl-PL" sz="2400" dirty="0" err="1"/>
              <a:t>Cooperation</a:t>
            </a:r>
            <a:r>
              <a:rPr lang="pl-PL" sz="2400" dirty="0"/>
              <a:t> of the </a:t>
            </a:r>
            <a:r>
              <a:rPr lang="pl-PL" sz="2400" dirty="0" err="1"/>
              <a:t>the</a:t>
            </a:r>
            <a:r>
              <a:rPr lang="pl-PL" sz="2400" dirty="0"/>
              <a:t> </a:t>
            </a:r>
            <a:r>
              <a:rPr lang="pl-PL" sz="2400" dirty="0" err="1"/>
              <a:t>National</a:t>
            </a:r>
            <a:r>
              <a:rPr lang="pl-PL" sz="2400" dirty="0"/>
              <a:t> Public </a:t>
            </a:r>
            <a:r>
              <a:rPr lang="pl-PL" sz="2400" dirty="0" err="1"/>
              <a:t>Prosecutor’s</a:t>
            </a:r>
            <a:r>
              <a:rPr lang="pl-PL" sz="2400" dirty="0"/>
              <a:t> Office as </a:t>
            </a:r>
            <a:r>
              <a:rPr lang="pl-PL" sz="2400" dirty="0" err="1"/>
              <a:t>this</a:t>
            </a:r>
            <a:r>
              <a:rPr lang="pl-PL" sz="2400" dirty="0"/>
              <a:t> </a:t>
            </a:r>
            <a:r>
              <a:rPr lang="pl-PL" sz="2400" dirty="0" err="1"/>
              <a:t>intermediary</a:t>
            </a:r>
            <a:r>
              <a:rPr lang="pl-PL" sz="2400" dirty="0"/>
              <a:t>.    </a:t>
            </a:r>
          </a:p>
          <a:p>
            <a:pPr marL="0" indent="0" algn="just">
              <a:buNone/>
            </a:pPr>
            <a:endParaRPr lang="pl-PL" sz="2400" dirty="0"/>
          </a:p>
          <a:p>
            <a:pPr marL="0" indent="0" algn="just">
              <a:buNone/>
            </a:pPr>
            <a:endParaRPr lang="pl-PL" sz="2000" dirty="0"/>
          </a:p>
        </p:txBody>
      </p:sp>
      <p:pic>
        <p:nvPicPr>
          <p:cNvPr id="4" name="Obraz 3">
            <a:extLst>
              <a:ext uri="{FF2B5EF4-FFF2-40B4-BE49-F238E27FC236}">
                <a16:creationId xmlns:a16="http://schemas.microsoft.com/office/drawing/2014/main" id="{EAF281B0-1E2F-F0F5-2B98-DC2B9D11BD64}"/>
              </a:ext>
            </a:extLst>
          </p:cNvPr>
          <p:cNvPicPr/>
          <p:nvPr/>
        </p:nvPicPr>
        <p:blipFill>
          <a:blip r:embed="rId2"/>
          <a:stretch>
            <a:fillRect/>
          </a:stretch>
        </p:blipFill>
        <p:spPr>
          <a:xfrm>
            <a:off x="987536" y="365125"/>
            <a:ext cx="1550670" cy="1066165"/>
          </a:xfrm>
          <a:prstGeom prst="rect">
            <a:avLst/>
          </a:prstGeom>
          <a:noFill/>
          <a:ln>
            <a:noFill/>
            <a:prstDash/>
          </a:ln>
        </p:spPr>
      </p:pic>
    </p:spTree>
    <p:extLst>
      <p:ext uri="{BB962C8B-B14F-4D97-AF65-F5344CB8AC3E}">
        <p14:creationId xmlns:p14="http://schemas.microsoft.com/office/powerpoint/2010/main" val="923124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28815E-3300-C99F-2C52-A98FAAFCB111}"/>
              </a:ext>
            </a:extLst>
          </p:cNvPr>
          <p:cNvSpPr>
            <a:spLocks noGrp="1"/>
          </p:cNvSpPr>
          <p:nvPr>
            <p:ph type="title"/>
          </p:nvPr>
        </p:nvSpPr>
        <p:spPr/>
        <p:txBody>
          <a:bodyPr>
            <a:normAutofit/>
          </a:bodyPr>
          <a:lstStyle/>
          <a:p>
            <a:pPr algn="r"/>
            <a:r>
              <a:rPr lang="pl-PL" sz="3200" b="1" dirty="0" err="1"/>
              <a:t>Competent</a:t>
            </a:r>
            <a:r>
              <a:rPr lang="pl-PL" sz="3200" b="1" dirty="0"/>
              <a:t> </a:t>
            </a:r>
            <a:r>
              <a:rPr lang="pl-PL" sz="3200" b="1" dirty="0" err="1"/>
              <a:t>issuing</a:t>
            </a:r>
            <a:r>
              <a:rPr lang="pl-PL" sz="3200" b="1" dirty="0"/>
              <a:t> </a:t>
            </a:r>
            <a:r>
              <a:rPr lang="pl-PL" sz="3200" b="1" dirty="0" err="1"/>
              <a:t>authorities</a:t>
            </a:r>
            <a:r>
              <a:rPr lang="pl-PL" sz="3200" b="1" dirty="0"/>
              <a:t>           </a:t>
            </a:r>
            <a:br>
              <a:rPr lang="pl-PL" dirty="0"/>
            </a:br>
            <a:endParaRPr lang="pl-PL" dirty="0"/>
          </a:p>
        </p:txBody>
      </p:sp>
      <p:sp>
        <p:nvSpPr>
          <p:cNvPr id="3" name="Symbol zastępczy zawartości 2">
            <a:extLst>
              <a:ext uri="{FF2B5EF4-FFF2-40B4-BE49-F238E27FC236}">
                <a16:creationId xmlns:a16="http://schemas.microsoft.com/office/drawing/2014/main" id="{45E40CFD-C88B-C0CA-732A-883F8550CF52}"/>
              </a:ext>
            </a:extLst>
          </p:cNvPr>
          <p:cNvSpPr>
            <a:spLocks noGrp="1"/>
          </p:cNvSpPr>
          <p:nvPr>
            <p:ph idx="1"/>
          </p:nvPr>
        </p:nvSpPr>
        <p:spPr/>
        <p:txBody>
          <a:bodyPr>
            <a:normAutofit fontScale="92500" lnSpcReduction="10000"/>
          </a:bodyPr>
          <a:lstStyle/>
          <a:p>
            <a:pPr marL="0" indent="0" algn="just">
              <a:buNone/>
            </a:pPr>
            <a:r>
              <a:rPr lang="pl-PL" sz="2000" b="1" dirty="0"/>
              <a:t>The </a:t>
            </a:r>
            <a:r>
              <a:rPr lang="pl-PL" sz="2000" b="1" dirty="0" err="1"/>
              <a:t>issuing</a:t>
            </a:r>
            <a:r>
              <a:rPr lang="pl-PL" sz="2000" b="1" dirty="0"/>
              <a:t> </a:t>
            </a:r>
            <a:r>
              <a:rPr lang="pl-PL" sz="2000" b="1" dirty="0" err="1"/>
              <a:t>authorities</a:t>
            </a:r>
            <a:r>
              <a:rPr lang="pl-PL" sz="2000" b="1" dirty="0"/>
              <a:t> (EIO </a:t>
            </a:r>
            <a:r>
              <a:rPr lang="pl-PL" sz="2000" b="1" dirty="0" err="1"/>
              <a:t>submitted</a:t>
            </a:r>
            <a:r>
              <a:rPr lang="pl-PL" sz="2000" b="1" dirty="0"/>
              <a:t> to the EPPO)</a:t>
            </a:r>
          </a:p>
          <a:p>
            <a:pPr marL="0" indent="0" algn="just">
              <a:buNone/>
            </a:pPr>
            <a:r>
              <a:rPr lang="pl-PL" sz="2000" dirty="0"/>
              <a:t>§ </a:t>
            </a:r>
            <a:r>
              <a:rPr lang="pl-PL" sz="1800" dirty="0"/>
              <a:t>23a of the </a:t>
            </a:r>
            <a:r>
              <a:rPr lang="pl-PL" sz="1800" dirty="0" err="1"/>
              <a:t>Ordinance</a:t>
            </a:r>
            <a:r>
              <a:rPr lang="pl-PL" sz="1800" dirty="0"/>
              <a:t> </a:t>
            </a:r>
            <a:r>
              <a:rPr lang="pl-PL" sz="1800" dirty="0" err="1"/>
              <a:t>indicates</a:t>
            </a:r>
            <a:r>
              <a:rPr lang="pl-PL" sz="1800" dirty="0"/>
              <a:t> </a:t>
            </a:r>
            <a:r>
              <a:rPr lang="pl-PL" sz="1800" dirty="0" err="1"/>
              <a:t>only</a:t>
            </a:r>
            <a:r>
              <a:rPr lang="pl-PL" sz="1800" dirty="0"/>
              <a:t> the </a:t>
            </a:r>
            <a:r>
              <a:rPr lang="pl-PL" sz="1800" dirty="0" err="1"/>
              <a:t>following</a:t>
            </a:r>
            <a:r>
              <a:rPr lang="pl-PL" sz="1800" dirty="0"/>
              <a:t> </a:t>
            </a:r>
            <a:r>
              <a:rPr lang="pl-PL" sz="1800" dirty="0" err="1"/>
              <a:t>entities</a:t>
            </a:r>
            <a:r>
              <a:rPr lang="pl-PL" sz="1800" dirty="0"/>
              <a:t> as </a:t>
            </a:r>
            <a:r>
              <a:rPr lang="pl-PL" sz="1800" dirty="0" err="1"/>
              <a:t>competent</a:t>
            </a:r>
            <a:r>
              <a:rPr lang="pl-PL" sz="1800" dirty="0"/>
              <a:t> to </a:t>
            </a:r>
            <a:r>
              <a:rPr lang="pl-PL" sz="1800" dirty="0" err="1"/>
              <a:t>issue</a:t>
            </a:r>
            <a:r>
              <a:rPr lang="pl-PL" sz="1800" dirty="0"/>
              <a:t> EIO:</a:t>
            </a:r>
          </a:p>
          <a:p>
            <a:pPr algn="just"/>
            <a:r>
              <a:rPr lang="pl-PL" sz="1800" b="0" i="0" dirty="0" err="1">
                <a:solidFill>
                  <a:srgbClr val="333333"/>
                </a:solidFill>
                <a:effectLst/>
              </a:rPr>
              <a:t>Director</a:t>
            </a:r>
            <a:r>
              <a:rPr lang="pl-PL" sz="1800" b="0" i="0" dirty="0">
                <a:solidFill>
                  <a:srgbClr val="333333"/>
                </a:solidFill>
                <a:effectLst/>
              </a:rPr>
              <a:t> of the </a:t>
            </a:r>
            <a:r>
              <a:rPr lang="pl-PL" sz="1800" b="0" i="0" dirty="0" err="1">
                <a:solidFill>
                  <a:srgbClr val="333333"/>
                </a:solidFill>
                <a:effectLst/>
              </a:rPr>
              <a:t>Department</a:t>
            </a:r>
            <a:r>
              <a:rPr lang="pl-PL" sz="1800" b="0" i="0" dirty="0">
                <a:solidFill>
                  <a:srgbClr val="333333"/>
                </a:solidFill>
                <a:effectLst/>
              </a:rPr>
              <a:t> </a:t>
            </a:r>
            <a:r>
              <a:rPr lang="pl-PL" sz="1800" b="0" i="0" dirty="0" err="1">
                <a:solidFill>
                  <a:srgbClr val="333333"/>
                </a:solidFill>
                <a:effectLst/>
              </a:rPr>
              <a:t>dealing</a:t>
            </a:r>
            <a:r>
              <a:rPr lang="pl-PL" sz="1800" b="0" i="0" dirty="0">
                <a:solidFill>
                  <a:srgbClr val="333333"/>
                </a:solidFill>
                <a:effectLst/>
              </a:rPr>
              <a:t> with </a:t>
            </a:r>
            <a:r>
              <a:rPr lang="pl-PL" sz="1800" b="0" i="0" dirty="0" err="1">
                <a:solidFill>
                  <a:srgbClr val="333333"/>
                </a:solidFill>
                <a:effectLst/>
              </a:rPr>
              <a:t>Organised</a:t>
            </a:r>
            <a:r>
              <a:rPr lang="pl-PL" sz="1800" b="0" i="0" dirty="0">
                <a:solidFill>
                  <a:srgbClr val="333333"/>
                </a:solidFill>
                <a:effectLst/>
              </a:rPr>
              <a:t> </a:t>
            </a:r>
            <a:r>
              <a:rPr lang="pl-PL" sz="1800" b="0" i="0" dirty="0" err="1">
                <a:solidFill>
                  <a:srgbClr val="333333"/>
                </a:solidFill>
                <a:effectLst/>
              </a:rPr>
              <a:t>Crimes</a:t>
            </a:r>
            <a:r>
              <a:rPr lang="pl-PL" sz="1800" b="0" i="0" dirty="0">
                <a:solidFill>
                  <a:srgbClr val="333333"/>
                </a:solidFill>
                <a:effectLst/>
              </a:rPr>
              <a:t> and </a:t>
            </a:r>
            <a:r>
              <a:rPr lang="pl-PL" sz="1800" b="0" i="0" dirty="0" err="1">
                <a:solidFill>
                  <a:srgbClr val="333333"/>
                </a:solidFill>
                <a:effectLst/>
              </a:rPr>
              <a:t>Corruption</a:t>
            </a:r>
            <a:r>
              <a:rPr lang="pl-PL" sz="1800" b="0" i="0" dirty="0">
                <a:solidFill>
                  <a:srgbClr val="333333"/>
                </a:solidFill>
                <a:effectLst/>
              </a:rPr>
              <a:t> of the </a:t>
            </a:r>
            <a:r>
              <a:rPr lang="pl-PL" sz="1800" b="0" i="0" dirty="0" err="1">
                <a:solidFill>
                  <a:srgbClr val="333333"/>
                </a:solidFill>
                <a:effectLst/>
              </a:rPr>
              <a:t>National</a:t>
            </a:r>
            <a:r>
              <a:rPr lang="pl-PL" sz="1800" b="0" i="0" dirty="0">
                <a:solidFill>
                  <a:srgbClr val="333333"/>
                </a:solidFill>
                <a:effectLst/>
              </a:rPr>
              <a:t> Public </a:t>
            </a:r>
            <a:r>
              <a:rPr lang="pl-PL" sz="1800" b="0" i="0" dirty="0" err="1">
                <a:solidFill>
                  <a:srgbClr val="333333"/>
                </a:solidFill>
                <a:effectLst/>
              </a:rPr>
              <a:t>Prosecutor’s</a:t>
            </a:r>
            <a:r>
              <a:rPr lang="pl-PL" sz="1800" b="0" i="0" dirty="0">
                <a:solidFill>
                  <a:srgbClr val="333333"/>
                </a:solidFill>
                <a:effectLst/>
              </a:rPr>
              <a:t> Office; </a:t>
            </a:r>
          </a:p>
          <a:p>
            <a:pPr algn="just"/>
            <a:r>
              <a:rPr lang="pl-PL" sz="1800" dirty="0" err="1">
                <a:solidFill>
                  <a:srgbClr val="333333"/>
                </a:solidFill>
              </a:rPr>
              <a:t>Head</a:t>
            </a:r>
            <a:r>
              <a:rPr lang="pl-PL" sz="1800" dirty="0">
                <a:solidFill>
                  <a:srgbClr val="333333"/>
                </a:solidFill>
              </a:rPr>
              <a:t> of the </a:t>
            </a:r>
            <a:r>
              <a:rPr lang="pl-PL" sz="1800" dirty="0" err="1">
                <a:solidFill>
                  <a:srgbClr val="333333"/>
                </a:solidFill>
              </a:rPr>
              <a:t>Internal</a:t>
            </a:r>
            <a:r>
              <a:rPr lang="pl-PL" sz="1800" dirty="0">
                <a:solidFill>
                  <a:srgbClr val="333333"/>
                </a:solidFill>
              </a:rPr>
              <a:t> </a:t>
            </a:r>
            <a:r>
              <a:rPr lang="pl-PL" sz="1800" dirty="0" err="1">
                <a:solidFill>
                  <a:srgbClr val="333333"/>
                </a:solidFill>
              </a:rPr>
              <a:t>Division</a:t>
            </a:r>
            <a:r>
              <a:rPr lang="pl-PL" sz="1800" dirty="0">
                <a:solidFill>
                  <a:srgbClr val="333333"/>
                </a:solidFill>
              </a:rPr>
              <a:t> of the</a:t>
            </a:r>
            <a:r>
              <a:rPr lang="pl-PL" sz="1800" b="0" i="0" dirty="0">
                <a:solidFill>
                  <a:srgbClr val="333333"/>
                </a:solidFill>
                <a:effectLst/>
              </a:rPr>
              <a:t> </a:t>
            </a:r>
            <a:r>
              <a:rPr lang="pl-PL" sz="1800" b="0" i="0" dirty="0" err="1">
                <a:solidFill>
                  <a:srgbClr val="333333"/>
                </a:solidFill>
                <a:effectLst/>
              </a:rPr>
              <a:t>National</a:t>
            </a:r>
            <a:r>
              <a:rPr lang="pl-PL" sz="1800" b="0" i="0" dirty="0">
                <a:solidFill>
                  <a:srgbClr val="333333"/>
                </a:solidFill>
                <a:effectLst/>
              </a:rPr>
              <a:t> Public </a:t>
            </a:r>
            <a:r>
              <a:rPr lang="pl-PL" sz="1800" b="0" i="0" dirty="0" err="1">
                <a:solidFill>
                  <a:srgbClr val="333333"/>
                </a:solidFill>
                <a:effectLst/>
              </a:rPr>
              <a:t>Prosecutor’s</a:t>
            </a:r>
            <a:r>
              <a:rPr lang="pl-PL" sz="1800" b="0" i="0" dirty="0">
                <a:solidFill>
                  <a:srgbClr val="333333"/>
                </a:solidFill>
                <a:effectLst/>
              </a:rPr>
              <a:t> Office; </a:t>
            </a:r>
          </a:p>
          <a:p>
            <a:pPr algn="just"/>
            <a:r>
              <a:rPr lang="pl-PL" sz="1800" b="0" i="0" dirty="0" err="1">
                <a:solidFill>
                  <a:srgbClr val="333333"/>
                </a:solidFill>
                <a:effectLst/>
              </a:rPr>
              <a:t>Head</a:t>
            </a:r>
            <a:r>
              <a:rPr lang="pl-PL" sz="1800" b="0" i="0" dirty="0">
                <a:solidFill>
                  <a:srgbClr val="333333"/>
                </a:solidFill>
                <a:effectLst/>
              </a:rPr>
              <a:t> of the </a:t>
            </a:r>
            <a:r>
              <a:rPr lang="pl-PL" sz="1800" b="0" i="0" dirty="0" err="1">
                <a:solidFill>
                  <a:srgbClr val="333333"/>
                </a:solidFill>
                <a:effectLst/>
              </a:rPr>
              <a:t>relevant</a:t>
            </a:r>
            <a:r>
              <a:rPr lang="pl-PL" sz="1800" b="0" i="0" dirty="0">
                <a:solidFill>
                  <a:srgbClr val="333333"/>
                </a:solidFill>
                <a:effectLst/>
              </a:rPr>
              <a:t> </a:t>
            </a:r>
            <a:r>
              <a:rPr lang="pl-PL" sz="1800" b="0" i="0" dirty="0" err="1">
                <a:solidFill>
                  <a:srgbClr val="333333"/>
                </a:solidFill>
                <a:effectLst/>
              </a:rPr>
              <a:t>external</a:t>
            </a:r>
            <a:r>
              <a:rPr lang="pl-PL" sz="1800" b="0" i="0" dirty="0">
                <a:solidFill>
                  <a:srgbClr val="333333"/>
                </a:solidFill>
                <a:effectLst/>
              </a:rPr>
              <a:t> </a:t>
            </a:r>
            <a:r>
              <a:rPr lang="pl-PL" sz="1800" b="0" i="0" dirty="0" err="1">
                <a:solidFill>
                  <a:srgbClr val="333333"/>
                </a:solidFill>
                <a:effectLst/>
              </a:rPr>
              <a:t>Division</a:t>
            </a:r>
            <a:r>
              <a:rPr lang="pl-PL" sz="1800" b="0" i="0" dirty="0">
                <a:solidFill>
                  <a:srgbClr val="333333"/>
                </a:solidFill>
                <a:effectLst/>
              </a:rPr>
              <a:t> of the </a:t>
            </a:r>
            <a:r>
              <a:rPr lang="pl-PL" sz="1800" b="0" i="0" dirty="0" err="1">
                <a:solidFill>
                  <a:srgbClr val="333333"/>
                </a:solidFill>
                <a:effectLst/>
              </a:rPr>
              <a:t>National</a:t>
            </a:r>
            <a:r>
              <a:rPr lang="pl-PL" sz="1800" b="0" i="0" dirty="0">
                <a:solidFill>
                  <a:srgbClr val="333333"/>
                </a:solidFill>
                <a:effectLst/>
              </a:rPr>
              <a:t> Public </a:t>
            </a:r>
            <a:r>
              <a:rPr lang="pl-PL" sz="1800" b="0" i="0" dirty="0" err="1">
                <a:solidFill>
                  <a:srgbClr val="333333"/>
                </a:solidFill>
                <a:effectLst/>
              </a:rPr>
              <a:t>Prosecutor’s</a:t>
            </a:r>
            <a:r>
              <a:rPr lang="pl-PL" sz="1800" b="0" i="0" dirty="0">
                <a:solidFill>
                  <a:srgbClr val="333333"/>
                </a:solidFill>
                <a:effectLst/>
              </a:rPr>
              <a:t> Office, </a:t>
            </a:r>
          </a:p>
          <a:p>
            <a:pPr algn="just"/>
            <a:r>
              <a:rPr lang="pl-PL" sz="1800" dirty="0" err="1">
                <a:solidFill>
                  <a:srgbClr val="333333"/>
                </a:solidFill>
              </a:rPr>
              <a:t>Regional</a:t>
            </a:r>
            <a:r>
              <a:rPr lang="pl-PL" sz="1800" dirty="0">
                <a:solidFill>
                  <a:srgbClr val="333333"/>
                </a:solidFill>
              </a:rPr>
              <a:t> Public </a:t>
            </a:r>
            <a:r>
              <a:rPr lang="pl-PL" sz="1800" dirty="0" err="1">
                <a:solidFill>
                  <a:srgbClr val="333333"/>
                </a:solidFill>
              </a:rPr>
              <a:t>Prosecutor</a:t>
            </a:r>
            <a:r>
              <a:rPr lang="pl-PL" sz="1800" dirty="0">
                <a:solidFill>
                  <a:srgbClr val="333333"/>
                </a:solidFill>
              </a:rPr>
              <a:t> </a:t>
            </a:r>
          </a:p>
          <a:p>
            <a:pPr algn="just"/>
            <a:r>
              <a:rPr lang="pl-PL" sz="1800" b="0" i="0" dirty="0" err="1">
                <a:solidFill>
                  <a:srgbClr val="333333"/>
                </a:solidFill>
                <a:effectLst/>
              </a:rPr>
              <a:t>District</a:t>
            </a:r>
            <a:r>
              <a:rPr lang="pl-PL" sz="1800" b="0" i="0" dirty="0">
                <a:solidFill>
                  <a:srgbClr val="333333"/>
                </a:solidFill>
                <a:effectLst/>
              </a:rPr>
              <a:t> Public </a:t>
            </a:r>
            <a:r>
              <a:rPr lang="pl-PL" sz="1800" b="0" i="0" dirty="0" err="1">
                <a:solidFill>
                  <a:srgbClr val="333333"/>
                </a:solidFill>
                <a:effectLst/>
              </a:rPr>
              <a:t>Prosecutor</a:t>
            </a:r>
            <a:endParaRPr lang="pl-PL" sz="1800" b="0" i="0" dirty="0">
              <a:solidFill>
                <a:srgbClr val="333333"/>
              </a:solidFill>
              <a:effectLst/>
            </a:endParaRPr>
          </a:p>
          <a:p>
            <a:pPr marL="0" indent="0" algn="just">
              <a:buNone/>
            </a:pPr>
            <a:r>
              <a:rPr lang="pl-PL" sz="1800" dirty="0" err="1">
                <a:solidFill>
                  <a:srgbClr val="333333"/>
                </a:solidFill>
              </a:rPr>
              <a:t>All</a:t>
            </a:r>
            <a:r>
              <a:rPr lang="pl-PL" sz="1800" dirty="0">
                <a:solidFill>
                  <a:srgbClr val="333333"/>
                </a:solidFill>
              </a:rPr>
              <a:t> </a:t>
            </a:r>
            <a:r>
              <a:rPr lang="pl-PL" sz="1800" dirty="0" err="1">
                <a:solidFill>
                  <a:srgbClr val="333333"/>
                </a:solidFill>
              </a:rPr>
              <a:t>these</a:t>
            </a:r>
            <a:r>
              <a:rPr lang="pl-PL" sz="1800" dirty="0">
                <a:solidFill>
                  <a:srgbClr val="333333"/>
                </a:solidFill>
              </a:rPr>
              <a:t> </a:t>
            </a:r>
            <a:r>
              <a:rPr lang="pl-PL" sz="1800" dirty="0" err="1">
                <a:solidFill>
                  <a:srgbClr val="333333"/>
                </a:solidFill>
              </a:rPr>
              <a:t>entities</a:t>
            </a:r>
            <a:r>
              <a:rPr lang="pl-PL" sz="1800" dirty="0">
                <a:solidFill>
                  <a:srgbClr val="333333"/>
                </a:solidFill>
              </a:rPr>
              <a:t> </a:t>
            </a:r>
            <a:r>
              <a:rPr lang="pl-PL" sz="1800" dirty="0" err="1">
                <a:solidFill>
                  <a:srgbClr val="333333"/>
                </a:solidFill>
              </a:rPr>
              <a:t>are</a:t>
            </a:r>
            <a:r>
              <a:rPr lang="pl-PL" sz="1800" dirty="0">
                <a:solidFill>
                  <a:srgbClr val="333333"/>
                </a:solidFill>
              </a:rPr>
              <a:t> </a:t>
            </a:r>
            <a:r>
              <a:rPr lang="pl-PL" sz="1800" dirty="0" err="1">
                <a:solidFill>
                  <a:srgbClr val="333333"/>
                </a:solidFill>
              </a:rPr>
              <a:t>competent</a:t>
            </a:r>
            <a:r>
              <a:rPr lang="pl-PL" sz="1800" dirty="0">
                <a:solidFill>
                  <a:srgbClr val="333333"/>
                </a:solidFill>
              </a:rPr>
              <a:t> to </a:t>
            </a:r>
            <a:r>
              <a:rPr lang="pl-PL" sz="1800" dirty="0" err="1">
                <a:solidFill>
                  <a:srgbClr val="333333"/>
                </a:solidFill>
              </a:rPr>
              <a:t>submit</a:t>
            </a:r>
            <a:r>
              <a:rPr lang="pl-PL" sz="1800" dirty="0">
                <a:solidFill>
                  <a:srgbClr val="333333"/>
                </a:solidFill>
              </a:rPr>
              <a:t> </a:t>
            </a:r>
            <a:r>
              <a:rPr lang="pl-PL" sz="1800" dirty="0" err="1">
                <a:solidFill>
                  <a:srgbClr val="333333"/>
                </a:solidFill>
              </a:rPr>
              <a:t>EIOs</a:t>
            </a:r>
            <a:r>
              <a:rPr lang="pl-PL" sz="1800" dirty="0">
                <a:solidFill>
                  <a:srgbClr val="333333"/>
                </a:solidFill>
              </a:rPr>
              <a:t> </a:t>
            </a:r>
            <a:r>
              <a:rPr lang="pl-PL" sz="1800" dirty="0" err="1">
                <a:solidFill>
                  <a:srgbClr val="333333"/>
                </a:solidFill>
              </a:rPr>
              <a:t>only</a:t>
            </a:r>
            <a:r>
              <a:rPr lang="pl-PL" sz="1800" dirty="0">
                <a:solidFill>
                  <a:srgbClr val="333333"/>
                </a:solidFill>
              </a:rPr>
              <a:t> „</a:t>
            </a:r>
            <a:r>
              <a:rPr lang="pl-PL" sz="1800" dirty="0" err="1">
                <a:solidFill>
                  <a:srgbClr val="333333"/>
                </a:solidFill>
              </a:rPr>
              <a:t>through</a:t>
            </a:r>
            <a:r>
              <a:rPr lang="pl-PL" sz="1800" dirty="0">
                <a:solidFill>
                  <a:srgbClr val="333333"/>
                </a:solidFill>
              </a:rPr>
              <a:t> the </a:t>
            </a:r>
            <a:r>
              <a:rPr lang="pl-PL" sz="1800" dirty="0" err="1">
                <a:solidFill>
                  <a:srgbClr val="333333"/>
                </a:solidFill>
              </a:rPr>
              <a:t>intermediary</a:t>
            </a:r>
            <a:r>
              <a:rPr lang="pl-PL" sz="1800" dirty="0">
                <a:solidFill>
                  <a:srgbClr val="333333"/>
                </a:solidFill>
              </a:rPr>
              <a:t>  of the </a:t>
            </a:r>
            <a:r>
              <a:rPr lang="pl-PL" sz="1800" dirty="0"/>
              <a:t>Office of International </a:t>
            </a:r>
            <a:r>
              <a:rPr lang="pl-PL" sz="1800" dirty="0" err="1"/>
              <a:t>Cooperation</a:t>
            </a:r>
            <a:r>
              <a:rPr lang="pl-PL" sz="1800" dirty="0"/>
              <a:t> of the </a:t>
            </a:r>
            <a:r>
              <a:rPr lang="pl-PL" sz="1800" dirty="0" err="1"/>
              <a:t>the</a:t>
            </a:r>
            <a:r>
              <a:rPr lang="pl-PL" sz="1800" dirty="0"/>
              <a:t> </a:t>
            </a:r>
            <a:r>
              <a:rPr lang="pl-PL" sz="1800" dirty="0" err="1"/>
              <a:t>National</a:t>
            </a:r>
            <a:r>
              <a:rPr lang="pl-PL" sz="1800" dirty="0"/>
              <a:t> Public </a:t>
            </a:r>
            <a:r>
              <a:rPr lang="pl-PL" sz="1800" dirty="0" err="1"/>
              <a:t>Prosecutor’s</a:t>
            </a:r>
            <a:r>
              <a:rPr lang="pl-PL" sz="1800" dirty="0"/>
              <a:t> Office”. </a:t>
            </a:r>
            <a:r>
              <a:rPr lang="pl-PL" sz="1800" b="1" dirty="0"/>
              <a:t>Direct </a:t>
            </a:r>
            <a:r>
              <a:rPr lang="pl-PL" sz="1800" b="1" dirty="0" err="1"/>
              <a:t>contacts</a:t>
            </a:r>
            <a:r>
              <a:rPr lang="pl-PL" sz="1800" b="1" dirty="0"/>
              <a:t> of </a:t>
            </a:r>
            <a:r>
              <a:rPr lang="pl-PL" sz="1800" b="1" dirty="0" err="1"/>
              <a:t>prosecutors</a:t>
            </a:r>
            <a:r>
              <a:rPr lang="pl-PL" sz="1800" b="1" dirty="0"/>
              <a:t> with EPPO – </a:t>
            </a:r>
            <a:r>
              <a:rPr lang="pl-PL" sz="1800" b="1" dirty="0" err="1"/>
              <a:t>excluded</a:t>
            </a:r>
            <a:r>
              <a:rPr lang="pl-PL" sz="1800" b="1" dirty="0"/>
              <a:t> </a:t>
            </a:r>
            <a:r>
              <a:rPr lang="pl-PL" sz="1800" b="1" i="1" dirty="0"/>
              <a:t>expressis verbis </a:t>
            </a:r>
            <a:r>
              <a:rPr lang="pl-PL" sz="1800" b="1" dirty="0"/>
              <a:t>by §</a:t>
            </a:r>
            <a:r>
              <a:rPr lang="pl-PL" sz="2000" b="1" dirty="0"/>
              <a:t> 25 (3) of the </a:t>
            </a:r>
            <a:r>
              <a:rPr lang="pl-PL" sz="2000" b="1" dirty="0" err="1"/>
              <a:t>Ordinance</a:t>
            </a:r>
            <a:r>
              <a:rPr lang="pl-PL" sz="2000" b="1" dirty="0"/>
              <a:t>.</a:t>
            </a:r>
          </a:p>
          <a:p>
            <a:pPr marL="0" indent="0" algn="just">
              <a:buNone/>
            </a:pPr>
            <a:r>
              <a:rPr lang="pl-PL" sz="2000" b="1" dirty="0"/>
              <a:t>Conclusion: </a:t>
            </a:r>
            <a:r>
              <a:rPr lang="pl-PL" sz="2000" dirty="0"/>
              <a:t>in </a:t>
            </a:r>
            <a:r>
              <a:rPr lang="pl-PL" sz="2000" dirty="0" err="1"/>
              <a:t>practice</a:t>
            </a:r>
            <a:r>
              <a:rPr lang="pl-PL" sz="2000" dirty="0"/>
              <a:t> </a:t>
            </a:r>
            <a:r>
              <a:rPr lang="pl-PL" sz="2000" dirty="0" err="1"/>
              <a:t>this</a:t>
            </a:r>
            <a:r>
              <a:rPr lang="pl-PL" sz="2000" dirty="0"/>
              <a:t> </a:t>
            </a:r>
            <a:r>
              <a:rPr lang="pl-PL" sz="2000" dirty="0" err="1"/>
              <a:t>means</a:t>
            </a:r>
            <a:r>
              <a:rPr lang="pl-PL" sz="2000" dirty="0"/>
              <a:t> </a:t>
            </a:r>
            <a:r>
              <a:rPr lang="pl-PL" sz="2000" dirty="0" err="1"/>
              <a:t>full</a:t>
            </a:r>
            <a:r>
              <a:rPr lang="pl-PL" sz="2000" dirty="0"/>
              <a:t> </a:t>
            </a:r>
            <a:r>
              <a:rPr lang="pl-PL" sz="2000" dirty="0" err="1"/>
              <a:t>control</a:t>
            </a:r>
            <a:r>
              <a:rPr lang="pl-PL" sz="2000" dirty="0"/>
              <a:t> </a:t>
            </a:r>
            <a:r>
              <a:rPr lang="pl-PL" sz="2000" dirty="0" err="1"/>
              <a:t>over</a:t>
            </a:r>
            <a:r>
              <a:rPr lang="pl-PL" sz="2000" dirty="0"/>
              <a:t> </a:t>
            </a:r>
            <a:r>
              <a:rPr lang="pl-PL" sz="2000" dirty="0" err="1"/>
              <a:t>cooperation</a:t>
            </a:r>
            <a:r>
              <a:rPr lang="pl-PL" sz="2000" dirty="0"/>
              <a:t> with EPPO by the </a:t>
            </a:r>
            <a:r>
              <a:rPr lang="pl-PL" sz="2000" dirty="0" err="1"/>
              <a:t>National</a:t>
            </a:r>
            <a:r>
              <a:rPr lang="pl-PL" sz="2000" dirty="0"/>
              <a:t> Public </a:t>
            </a:r>
            <a:r>
              <a:rPr lang="pl-PL" sz="2000" dirty="0" err="1"/>
              <a:t>Prosecutor’s</a:t>
            </a:r>
            <a:r>
              <a:rPr lang="pl-PL" sz="2000" dirty="0"/>
              <a:t> Office, </a:t>
            </a:r>
            <a:r>
              <a:rPr lang="pl-PL" sz="2000" dirty="0" err="1"/>
              <a:t>governed</a:t>
            </a:r>
            <a:r>
              <a:rPr lang="pl-PL" sz="2000" dirty="0"/>
              <a:t> by the Minister of </a:t>
            </a:r>
            <a:r>
              <a:rPr lang="pl-PL" sz="2000" dirty="0" err="1"/>
              <a:t>Justice</a:t>
            </a:r>
            <a:r>
              <a:rPr lang="pl-PL" sz="2000" dirty="0"/>
              <a:t>.</a:t>
            </a:r>
            <a:endParaRPr lang="pl-PL" sz="2000" b="1" dirty="0"/>
          </a:p>
          <a:p>
            <a:pPr algn="just"/>
            <a:r>
              <a:rPr lang="pl-PL" sz="2000" b="1" dirty="0"/>
              <a:t>At the </a:t>
            </a:r>
            <a:r>
              <a:rPr lang="pl-PL" sz="2000" b="1" dirty="0" err="1"/>
              <a:t>trial</a:t>
            </a:r>
            <a:r>
              <a:rPr lang="pl-PL" sz="2000" b="1" dirty="0"/>
              <a:t> </a:t>
            </a:r>
            <a:r>
              <a:rPr lang="pl-PL" sz="2000" b="1" dirty="0" err="1"/>
              <a:t>stage</a:t>
            </a:r>
            <a:r>
              <a:rPr lang="pl-PL" sz="2000" b="1" dirty="0"/>
              <a:t> </a:t>
            </a:r>
            <a:r>
              <a:rPr lang="pl-PL" sz="2000" dirty="0"/>
              <a:t>– </a:t>
            </a:r>
            <a:r>
              <a:rPr lang="pl-PL" sz="2000" dirty="0" err="1"/>
              <a:t>courts</a:t>
            </a:r>
            <a:r>
              <a:rPr lang="pl-PL" sz="2000" dirty="0"/>
              <a:t>, in </a:t>
            </a:r>
            <a:r>
              <a:rPr lang="pl-PL" sz="2000" dirty="0" err="1"/>
              <a:t>accordance</a:t>
            </a:r>
            <a:r>
              <a:rPr lang="pl-PL" sz="2000" dirty="0"/>
              <a:t> with the </a:t>
            </a:r>
            <a:r>
              <a:rPr lang="pl-PL" sz="2000" dirty="0" err="1"/>
              <a:t>general</a:t>
            </a:r>
            <a:r>
              <a:rPr lang="pl-PL" sz="2000" dirty="0"/>
              <a:t> </a:t>
            </a:r>
            <a:r>
              <a:rPr lang="pl-PL" sz="2000" dirty="0" err="1"/>
              <a:t>rules</a:t>
            </a:r>
            <a:r>
              <a:rPr lang="pl-PL" sz="2000" dirty="0"/>
              <a:t>. </a:t>
            </a:r>
          </a:p>
        </p:txBody>
      </p:sp>
      <p:pic>
        <p:nvPicPr>
          <p:cNvPr id="4" name="Obraz 3">
            <a:extLst>
              <a:ext uri="{FF2B5EF4-FFF2-40B4-BE49-F238E27FC236}">
                <a16:creationId xmlns:a16="http://schemas.microsoft.com/office/drawing/2014/main" id="{EAF281B0-1E2F-F0F5-2B98-DC2B9D11BD64}"/>
              </a:ext>
            </a:extLst>
          </p:cNvPr>
          <p:cNvPicPr/>
          <p:nvPr/>
        </p:nvPicPr>
        <p:blipFill>
          <a:blip r:embed="rId2"/>
          <a:stretch>
            <a:fillRect/>
          </a:stretch>
        </p:blipFill>
        <p:spPr>
          <a:xfrm>
            <a:off x="987536" y="365125"/>
            <a:ext cx="1550670" cy="1066165"/>
          </a:xfrm>
          <a:prstGeom prst="rect">
            <a:avLst/>
          </a:prstGeom>
          <a:noFill/>
          <a:ln>
            <a:noFill/>
            <a:prstDash/>
          </a:ln>
        </p:spPr>
      </p:pic>
    </p:spTree>
    <p:extLst>
      <p:ext uri="{BB962C8B-B14F-4D97-AF65-F5344CB8AC3E}">
        <p14:creationId xmlns:p14="http://schemas.microsoft.com/office/powerpoint/2010/main" val="1472554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28815E-3300-C99F-2C52-A98FAAFCB111}"/>
              </a:ext>
            </a:extLst>
          </p:cNvPr>
          <p:cNvSpPr>
            <a:spLocks noGrp="1"/>
          </p:cNvSpPr>
          <p:nvPr>
            <p:ph type="title"/>
          </p:nvPr>
        </p:nvSpPr>
        <p:spPr/>
        <p:txBody>
          <a:bodyPr>
            <a:normAutofit/>
          </a:bodyPr>
          <a:lstStyle/>
          <a:p>
            <a:pPr algn="r"/>
            <a:br>
              <a:rPr lang="pl-PL" dirty="0"/>
            </a:br>
            <a:r>
              <a:rPr lang="pl-PL" sz="2800" b="1" dirty="0" err="1"/>
              <a:t>Sovereignty</a:t>
            </a:r>
            <a:r>
              <a:rPr lang="pl-PL" sz="2800" b="1" dirty="0"/>
              <a:t> </a:t>
            </a:r>
            <a:r>
              <a:rPr lang="pl-PL" sz="2800" b="1" dirty="0" err="1"/>
              <a:t>clause</a:t>
            </a:r>
            <a:r>
              <a:rPr lang="pl-PL" sz="2800" b="1" dirty="0"/>
              <a:t> in the </a:t>
            </a:r>
            <a:r>
              <a:rPr lang="pl-PL" sz="2800" b="1" dirty="0" err="1"/>
              <a:t>cooperation</a:t>
            </a:r>
            <a:r>
              <a:rPr lang="pl-PL" sz="2800" b="1" dirty="0"/>
              <a:t> in </a:t>
            </a:r>
            <a:r>
              <a:rPr lang="pl-PL" sz="2800" b="1" dirty="0" err="1"/>
              <a:t>criminal</a:t>
            </a:r>
            <a:r>
              <a:rPr lang="pl-PL" sz="2800" b="1" dirty="0"/>
              <a:t> </a:t>
            </a:r>
            <a:r>
              <a:rPr lang="pl-PL" sz="2800" b="1" dirty="0" err="1"/>
              <a:t>matters</a:t>
            </a:r>
            <a:endParaRPr lang="pl-PL" sz="2800" b="1" dirty="0"/>
          </a:p>
        </p:txBody>
      </p:sp>
      <p:sp>
        <p:nvSpPr>
          <p:cNvPr id="3" name="Symbol zastępczy zawartości 2">
            <a:extLst>
              <a:ext uri="{FF2B5EF4-FFF2-40B4-BE49-F238E27FC236}">
                <a16:creationId xmlns:a16="http://schemas.microsoft.com/office/drawing/2014/main" id="{45E40CFD-C88B-C0CA-732A-883F8550CF52}"/>
              </a:ext>
            </a:extLst>
          </p:cNvPr>
          <p:cNvSpPr>
            <a:spLocks noGrp="1"/>
          </p:cNvSpPr>
          <p:nvPr>
            <p:ph idx="1"/>
          </p:nvPr>
        </p:nvSpPr>
        <p:spPr/>
        <p:txBody>
          <a:bodyPr>
            <a:normAutofit/>
          </a:bodyPr>
          <a:lstStyle/>
          <a:p>
            <a:pPr marL="0" indent="0" algn="just">
              <a:buNone/>
            </a:pPr>
            <a:endParaRPr lang="pl-PL" sz="2000" b="1" dirty="0"/>
          </a:p>
          <a:p>
            <a:pPr marL="0" indent="0" algn="just">
              <a:buNone/>
            </a:pPr>
            <a:r>
              <a:rPr lang="pl-PL" sz="2000" b="1" dirty="0" err="1"/>
              <a:t>Applicable</a:t>
            </a:r>
            <a:r>
              <a:rPr lang="pl-PL" sz="2000" b="1" dirty="0"/>
              <a:t> in relations with third </a:t>
            </a:r>
            <a:r>
              <a:rPr lang="pl-PL" sz="2000" b="1" dirty="0" err="1"/>
              <a:t>countries</a:t>
            </a:r>
            <a:r>
              <a:rPr lang="pl-PL" sz="2000" b="1" dirty="0"/>
              <a:t> (non-MS): </a:t>
            </a:r>
          </a:p>
          <a:p>
            <a:pPr marL="0" indent="0" algn="just">
              <a:buNone/>
            </a:pPr>
            <a:r>
              <a:rPr lang="pl-PL" sz="2000" dirty="0"/>
              <a:t>	</a:t>
            </a:r>
            <a:r>
              <a:rPr lang="pl-PL" sz="2000" dirty="0" err="1"/>
              <a:t>Article</a:t>
            </a:r>
            <a:r>
              <a:rPr lang="pl-PL" sz="2000" dirty="0"/>
              <a:t> 588 (2) CCP – the </a:t>
            </a:r>
            <a:r>
              <a:rPr lang="pl-PL" sz="2000" dirty="0" err="1"/>
              <a:t>general</a:t>
            </a:r>
            <a:r>
              <a:rPr lang="pl-PL" sz="2000" dirty="0"/>
              <a:t> </a:t>
            </a:r>
            <a:r>
              <a:rPr lang="pl-PL" sz="2000" dirty="0" err="1"/>
              <a:t>ground</a:t>
            </a:r>
            <a:r>
              <a:rPr lang="pl-PL" sz="2000" dirty="0"/>
              <a:t> for </a:t>
            </a:r>
            <a:r>
              <a:rPr lang="pl-PL" sz="2000" dirty="0" err="1"/>
              <a:t>refusal</a:t>
            </a:r>
            <a:r>
              <a:rPr lang="pl-PL" sz="2000" dirty="0"/>
              <a:t> of </a:t>
            </a:r>
            <a:r>
              <a:rPr lang="pl-PL" sz="2000" dirty="0" err="1"/>
              <a:t>cooperation</a:t>
            </a:r>
            <a:r>
              <a:rPr lang="pl-PL" sz="2000" dirty="0"/>
              <a:t> </a:t>
            </a:r>
            <a:r>
              <a:rPr lang="pl-PL" sz="2000" dirty="0" err="1"/>
              <a:t>concerning</a:t>
            </a:r>
            <a:r>
              <a:rPr lang="pl-PL" sz="2000" dirty="0"/>
              <a:t> exchange of 	</a:t>
            </a:r>
            <a:r>
              <a:rPr lang="pl-PL" sz="2000" dirty="0" err="1"/>
              <a:t>evidence</a:t>
            </a:r>
            <a:r>
              <a:rPr lang="pl-PL" sz="2000" dirty="0"/>
              <a:t> </a:t>
            </a:r>
            <a:r>
              <a:rPr lang="pl-PL" sz="2000" dirty="0" err="1"/>
              <a:t>or</a:t>
            </a:r>
            <a:r>
              <a:rPr lang="pl-PL" sz="2000" dirty="0"/>
              <a:t> </a:t>
            </a:r>
            <a:r>
              <a:rPr lang="pl-PL" sz="2000" dirty="0" err="1"/>
              <a:t>information</a:t>
            </a:r>
            <a:r>
              <a:rPr lang="pl-PL" sz="2000" dirty="0"/>
              <a:t>; </a:t>
            </a:r>
          </a:p>
          <a:p>
            <a:pPr marL="0" indent="0" algn="just">
              <a:buNone/>
            </a:pPr>
            <a:r>
              <a:rPr lang="pl-PL" sz="2000" dirty="0"/>
              <a:t>	</a:t>
            </a:r>
            <a:r>
              <a:rPr lang="pl-PL" sz="2000" dirty="0" err="1"/>
              <a:t>Article</a:t>
            </a:r>
            <a:r>
              <a:rPr lang="pl-PL" sz="2000" dirty="0"/>
              <a:t> 611b (1) para. CCP – </a:t>
            </a:r>
            <a:r>
              <a:rPr lang="pl-PL" sz="2000" dirty="0" err="1"/>
              <a:t>ground</a:t>
            </a:r>
            <a:r>
              <a:rPr lang="pl-PL" sz="2000" dirty="0"/>
              <a:t> for </a:t>
            </a:r>
            <a:r>
              <a:rPr lang="pl-PL" sz="2000" dirty="0" err="1"/>
              <a:t>refusal</a:t>
            </a:r>
            <a:r>
              <a:rPr lang="pl-PL" sz="2000" dirty="0"/>
              <a:t> of </a:t>
            </a:r>
            <a:r>
              <a:rPr lang="pl-PL" sz="2000" dirty="0" err="1"/>
              <a:t>execution</a:t>
            </a:r>
            <a:r>
              <a:rPr lang="pl-PL" sz="2000" dirty="0"/>
              <a:t> of </a:t>
            </a:r>
            <a:r>
              <a:rPr lang="pl-PL" sz="2000" dirty="0" err="1"/>
              <a:t>foreign</a:t>
            </a:r>
            <a:r>
              <a:rPr lang="pl-PL" sz="2000" dirty="0"/>
              <a:t> </a:t>
            </a:r>
            <a:r>
              <a:rPr lang="pl-PL" sz="2000" dirty="0" err="1"/>
              <a:t>judgments</a:t>
            </a:r>
            <a:r>
              <a:rPr lang="pl-PL" sz="2000" dirty="0"/>
              <a:t> in Poland.</a:t>
            </a:r>
          </a:p>
          <a:p>
            <a:pPr marL="0" indent="0" algn="just">
              <a:buNone/>
            </a:pPr>
            <a:endParaRPr lang="pl-PL" sz="2000" dirty="0"/>
          </a:p>
          <a:p>
            <a:pPr marL="0" indent="0" algn="just">
              <a:buNone/>
            </a:pPr>
            <a:r>
              <a:rPr lang="pl-PL" sz="2000" b="1" dirty="0" err="1"/>
              <a:t>Since</a:t>
            </a:r>
            <a:r>
              <a:rPr lang="pl-PL" sz="2000" b="1" dirty="0"/>
              <a:t> 27 </a:t>
            </a:r>
            <a:r>
              <a:rPr lang="pl-PL" sz="2000" b="1" dirty="0" err="1"/>
              <a:t>December</a:t>
            </a:r>
            <a:r>
              <a:rPr lang="pl-PL" sz="2000" b="1" dirty="0"/>
              <a:t> 2022 – </a:t>
            </a:r>
            <a:r>
              <a:rPr lang="pl-PL" sz="2000" b="1" dirty="0" err="1"/>
              <a:t>applicable</a:t>
            </a:r>
            <a:r>
              <a:rPr lang="pl-PL" sz="2000" b="1" dirty="0"/>
              <a:t> in relations with EPPO</a:t>
            </a:r>
            <a:r>
              <a:rPr lang="pl-PL" sz="2000" dirty="0"/>
              <a:t>, in </a:t>
            </a:r>
            <a:r>
              <a:rPr lang="pl-PL" sz="2000" dirty="0" err="1"/>
              <a:t>addition</a:t>
            </a:r>
            <a:r>
              <a:rPr lang="pl-PL" sz="2000" dirty="0"/>
              <a:t> to </a:t>
            </a:r>
            <a:r>
              <a:rPr lang="pl-PL" sz="2000" dirty="0" err="1"/>
              <a:t>original</a:t>
            </a:r>
            <a:r>
              <a:rPr lang="pl-PL" sz="2000" dirty="0"/>
              <a:t> </a:t>
            </a:r>
            <a:r>
              <a:rPr lang="pl-PL" sz="2000" dirty="0" err="1"/>
              <a:t>grounds</a:t>
            </a:r>
            <a:r>
              <a:rPr lang="pl-PL" sz="2000" dirty="0"/>
              <a:t> for </a:t>
            </a:r>
            <a:r>
              <a:rPr lang="pl-PL" sz="2000" dirty="0" err="1"/>
              <a:t>refusal</a:t>
            </a:r>
            <a:r>
              <a:rPr lang="pl-PL" sz="2000" dirty="0"/>
              <a:t> </a:t>
            </a:r>
            <a:r>
              <a:rPr lang="pl-PL" sz="2000" dirty="0" err="1"/>
              <a:t>indicated</a:t>
            </a:r>
            <a:r>
              <a:rPr lang="pl-PL" sz="2000" dirty="0"/>
              <a:t> </a:t>
            </a:r>
            <a:r>
              <a:rPr lang="pl-PL" sz="2000" dirty="0" err="1"/>
              <a:t>Article</a:t>
            </a:r>
            <a:r>
              <a:rPr lang="pl-PL" sz="2000" dirty="0"/>
              <a:t> 589zj CCP and </a:t>
            </a:r>
            <a:r>
              <a:rPr lang="pl-PL" sz="2000" dirty="0" err="1"/>
              <a:t>comprising</a:t>
            </a:r>
            <a:r>
              <a:rPr lang="pl-PL" sz="2000" dirty="0"/>
              <a:t> </a:t>
            </a:r>
            <a:r>
              <a:rPr lang="pl-PL" sz="2000" dirty="0" err="1"/>
              <a:t>also</a:t>
            </a:r>
            <a:r>
              <a:rPr lang="pl-PL" sz="2000" dirty="0"/>
              <a:t> </a:t>
            </a:r>
            <a:r>
              <a:rPr lang="pl-PL" sz="2000" dirty="0" err="1"/>
              <a:t>two</a:t>
            </a:r>
            <a:r>
              <a:rPr lang="pl-PL" sz="2000" dirty="0"/>
              <a:t> </a:t>
            </a:r>
            <a:r>
              <a:rPr lang="pl-PL" sz="2000" dirty="0" err="1"/>
              <a:t>other</a:t>
            </a:r>
            <a:r>
              <a:rPr lang="pl-PL" sz="2000" dirty="0"/>
              <a:t> </a:t>
            </a:r>
            <a:r>
              <a:rPr lang="pl-PL" sz="2000" dirty="0" err="1"/>
              <a:t>general</a:t>
            </a:r>
            <a:r>
              <a:rPr lang="pl-PL" sz="2000" dirty="0"/>
              <a:t> </a:t>
            </a:r>
            <a:r>
              <a:rPr lang="pl-PL" sz="2000" dirty="0" err="1"/>
              <a:t>grounds</a:t>
            </a:r>
            <a:r>
              <a:rPr lang="pl-PL" sz="2000" dirty="0"/>
              <a:t> for </a:t>
            </a:r>
            <a:r>
              <a:rPr lang="pl-PL" sz="2000" dirty="0" err="1"/>
              <a:t>refusal</a:t>
            </a:r>
            <a:r>
              <a:rPr lang="pl-PL" sz="2000" dirty="0"/>
              <a:t>: 1) </a:t>
            </a:r>
            <a:r>
              <a:rPr lang="pl-PL" sz="2000" dirty="0" err="1"/>
              <a:t>risk</a:t>
            </a:r>
            <a:r>
              <a:rPr lang="pl-PL" sz="2000" dirty="0"/>
              <a:t> of </a:t>
            </a:r>
            <a:r>
              <a:rPr lang="pl-PL" sz="2000" dirty="0" err="1"/>
              <a:t>violation</a:t>
            </a:r>
            <a:r>
              <a:rPr lang="pl-PL" sz="2000" dirty="0"/>
              <a:t> of </a:t>
            </a:r>
            <a:r>
              <a:rPr lang="pl-PL" sz="2000" dirty="0" err="1"/>
              <a:t>human</a:t>
            </a:r>
            <a:r>
              <a:rPr lang="pl-PL" sz="2000" dirty="0"/>
              <a:t> </a:t>
            </a:r>
            <a:r>
              <a:rPr lang="pl-PL" sz="2000" dirty="0" err="1"/>
              <a:t>rights</a:t>
            </a:r>
            <a:r>
              <a:rPr lang="pl-PL" sz="2000" dirty="0"/>
              <a:t> and 2) </a:t>
            </a:r>
            <a:r>
              <a:rPr lang="pl-PL" sz="2000" dirty="0" err="1"/>
              <a:t>treat</a:t>
            </a:r>
            <a:r>
              <a:rPr lang="pl-PL" sz="2000" dirty="0"/>
              <a:t> to </a:t>
            </a:r>
            <a:r>
              <a:rPr lang="pl-PL" sz="2000" dirty="0" err="1"/>
              <a:t>national</a:t>
            </a:r>
            <a:r>
              <a:rPr lang="pl-PL" sz="2000" dirty="0"/>
              <a:t> </a:t>
            </a:r>
            <a:r>
              <a:rPr lang="pl-PL" sz="2000" dirty="0" err="1"/>
              <a:t>security</a:t>
            </a:r>
            <a:r>
              <a:rPr lang="pl-PL" sz="2000" dirty="0"/>
              <a:t>.</a:t>
            </a:r>
          </a:p>
          <a:p>
            <a:pPr marL="0" indent="0" algn="just">
              <a:buNone/>
            </a:pPr>
            <a:endParaRPr lang="pl-PL" sz="2000" dirty="0"/>
          </a:p>
          <a:p>
            <a:pPr marL="0" indent="0" algn="just">
              <a:buNone/>
            </a:pPr>
            <a:endParaRPr lang="pl-PL" sz="2000" dirty="0"/>
          </a:p>
        </p:txBody>
      </p:sp>
      <p:pic>
        <p:nvPicPr>
          <p:cNvPr id="4" name="Obraz 3">
            <a:extLst>
              <a:ext uri="{FF2B5EF4-FFF2-40B4-BE49-F238E27FC236}">
                <a16:creationId xmlns:a16="http://schemas.microsoft.com/office/drawing/2014/main" id="{EAF281B0-1E2F-F0F5-2B98-DC2B9D11BD64}"/>
              </a:ext>
            </a:extLst>
          </p:cNvPr>
          <p:cNvPicPr/>
          <p:nvPr/>
        </p:nvPicPr>
        <p:blipFill>
          <a:blip r:embed="rId2"/>
          <a:stretch>
            <a:fillRect/>
          </a:stretch>
        </p:blipFill>
        <p:spPr>
          <a:xfrm>
            <a:off x="987536" y="365125"/>
            <a:ext cx="1550670" cy="1066165"/>
          </a:xfrm>
          <a:prstGeom prst="rect">
            <a:avLst/>
          </a:prstGeom>
          <a:noFill/>
          <a:ln>
            <a:noFill/>
            <a:prstDash/>
          </a:ln>
        </p:spPr>
      </p:pic>
    </p:spTree>
    <p:extLst>
      <p:ext uri="{BB962C8B-B14F-4D97-AF65-F5344CB8AC3E}">
        <p14:creationId xmlns:p14="http://schemas.microsoft.com/office/powerpoint/2010/main" val="4095870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28815E-3300-C99F-2C52-A98FAAFCB111}"/>
              </a:ext>
            </a:extLst>
          </p:cNvPr>
          <p:cNvSpPr>
            <a:spLocks noGrp="1"/>
          </p:cNvSpPr>
          <p:nvPr>
            <p:ph type="title"/>
          </p:nvPr>
        </p:nvSpPr>
        <p:spPr/>
        <p:txBody>
          <a:bodyPr>
            <a:normAutofit/>
          </a:bodyPr>
          <a:lstStyle/>
          <a:p>
            <a:pPr algn="r"/>
            <a:br>
              <a:rPr lang="pl-PL" dirty="0"/>
            </a:br>
            <a:r>
              <a:rPr lang="pl-PL" sz="3200" b="1" dirty="0" err="1"/>
              <a:t>Consequences</a:t>
            </a:r>
            <a:r>
              <a:rPr lang="pl-PL" sz="3200" b="1" dirty="0"/>
              <a:t> of the </a:t>
            </a:r>
            <a:r>
              <a:rPr lang="pl-PL" sz="3200" b="1" dirty="0" err="1"/>
              <a:t>sovereignty</a:t>
            </a:r>
            <a:r>
              <a:rPr lang="pl-PL" sz="3200" b="1" dirty="0"/>
              <a:t> </a:t>
            </a:r>
            <a:r>
              <a:rPr lang="pl-PL" sz="3200" b="1" dirty="0" err="1"/>
              <a:t>clause</a:t>
            </a:r>
            <a:endParaRPr lang="pl-PL" sz="3200" b="1" dirty="0"/>
          </a:p>
        </p:txBody>
      </p:sp>
      <p:sp>
        <p:nvSpPr>
          <p:cNvPr id="3" name="Symbol zastępczy zawartości 2">
            <a:extLst>
              <a:ext uri="{FF2B5EF4-FFF2-40B4-BE49-F238E27FC236}">
                <a16:creationId xmlns:a16="http://schemas.microsoft.com/office/drawing/2014/main" id="{45E40CFD-C88B-C0CA-732A-883F8550CF52}"/>
              </a:ext>
            </a:extLst>
          </p:cNvPr>
          <p:cNvSpPr>
            <a:spLocks noGrp="1"/>
          </p:cNvSpPr>
          <p:nvPr>
            <p:ph idx="1"/>
          </p:nvPr>
        </p:nvSpPr>
        <p:spPr/>
        <p:txBody>
          <a:bodyPr>
            <a:normAutofit/>
          </a:bodyPr>
          <a:lstStyle/>
          <a:p>
            <a:pPr algn="just"/>
            <a:endParaRPr lang="pl-PL" sz="2000" dirty="0"/>
          </a:p>
          <a:p>
            <a:pPr algn="just"/>
            <a:r>
              <a:rPr lang="pl-PL" sz="2000" dirty="0"/>
              <a:t>It </a:t>
            </a:r>
            <a:r>
              <a:rPr lang="pl-PL" sz="2000" dirty="0" err="1"/>
              <a:t>constitutes</a:t>
            </a:r>
            <a:r>
              <a:rPr lang="pl-PL" sz="2000" dirty="0"/>
              <a:t> the </a:t>
            </a:r>
            <a:r>
              <a:rPr lang="pl-PL" sz="2000" dirty="0" err="1"/>
              <a:t>additional</a:t>
            </a:r>
            <a:r>
              <a:rPr lang="pl-PL" sz="2000" dirty="0"/>
              <a:t> </a:t>
            </a:r>
            <a:r>
              <a:rPr lang="pl-PL" sz="2000" dirty="0" err="1"/>
              <a:t>mandatory</a:t>
            </a:r>
            <a:r>
              <a:rPr lang="pl-PL" sz="2000" dirty="0"/>
              <a:t> </a:t>
            </a:r>
            <a:r>
              <a:rPr lang="pl-PL" sz="2000" dirty="0" err="1"/>
              <a:t>ground</a:t>
            </a:r>
            <a:r>
              <a:rPr lang="pl-PL" sz="2000" dirty="0"/>
              <a:t> for </a:t>
            </a:r>
            <a:r>
              <a:rPr lang="pl-PL" sz="2000" dirty="0" err="1"/>
              <a:t>refusal</a:t>
            </a:r>
            <a:r>
              <a:rPr lang="pl-PL" sz="2000" dirty="0"/>
              <a:t> to </a:t>
            </a:r>
            <a:r>
              <a:rPr lang="pl-PL" sz="2000" dirty="0" err="1"/>
              <a:t>enforce</a:t>
            </a:r>
            <a:r>
              <a:rPr lang="pl-PL" sz="2000" dirty="0"/>
              <a:t> the EIO;</a:t>
            </a:r>
          </a:p>
          <a:p>
            <a:pPr marL="0" indent="0" algn="just">
              <a:buNone/>
            </a:pPr>
            <a:endParaRPr lang="pl-PL" sz="2000" dirty="0"/>
          </a:p>
          <a:p>
            <a:pPr algn="just"/>
            <a:r>
              <a:rPr lang="pl-PL" sz="2000" dirty="0"/>
              <a:t>It </a:t>
            </a:r>
            <a:r>
              <a:rPr lang="pl-PL" sz="2000" dirty="0" err="1"/>
              <a:t>provides</a:t>
            </a:r>
            <a:r>
              <a:rPr lang="pl-PL" sz="2000" dirty="0"/>
              <a:t> the </a:t>
            </a:r>
            <a:r>
              <a:rPr lang="pl-PL" sz="2000" dirty="0" err="1"/>
              <a:t>additional</a:t>
            </a:r>
            <a:r>
              <a:rPr lang="pl-PL" sz="2000" dirty="0"/>
              <a:t> </a:t>
            </a:r>
            <a:r>
              <a:rPr lang="pl-PL" sz="2000" dirty="0" err="1"/>
              <a:t>ground</a:t>
            </a:r>
            <a:r>
              <a:rPr lang="pl-PL" sz="2000" dirty="0"/>
              <a:t> for </a:t>
            </a:r>
            <a:r>
              <a:rPr lang="pl-PL" sz="2000" dirty="0" err="1"/>
              <a:t>invoking</a:t>
            </a:r>
            <a:r>
              <a:rPr lang="pl-PL" sz="2000" dirty="0"/>
              <a:t> </a:t>
            </a:r>
            <a:r>
              <a:rPr lang="pl-PL" sz="2000" dirty="0" err="1"/>
              <a:t>appeal</a:t>
            </a:r>
            <a:r>
              <a:rPr lang="pl-PL" sz="2000" dirty="0"/>
              <a:t> </a:t>
            </a:r>
            <a:r>
              <a:rPr lang="pl-PL" sz="2000" dirty="0" err="1"/>
              <a:t>against</a:t>
            </a:r>
            <a:r>
              <a:rPr lang="pl-PL" sz="2000" dirty="0"/>
              <a:t> a </a:t>
            </a:r>
            <a:r>
              <a:rPr lang="pl-PL" sz="2000" dirty="0" err="1"/>
              <a:t>decision</a:t>
            </a:r>
            <a:r>
              <a:rPr lang="pl-PL" sz="2000" dirty="0"/>
              <a:t> on the </a:t>
            </a:r>
            <a:r>
              <a:rPr lang="pl-PL" sz="2000" dirty="0" err="1"/>
              <a:t>enforcement</a:t>
            </a:r>
            <a:r>
              <a:rPr lang="pl-PL" sz="2000" dirty="0"/>
              <a:t> of </a:t>
            </a:r>
            <a:r>
              <a:rPr lang="pl-PL" sz="2000" dirty="0" err="1"/>
              <a:t>an</a:t>
            </a:r>
            <a:r>
              <a:rPr lang="pl-PL" sz="2000" dirty="0"/>
              <a:t> EIO </a:t>
            </a:r>
            <a:r>
              <a:rPr lang="pl-PL" sz="2000" dirty="0" err="1"/>
              <a:t>if</a:t>
            </a:r>
            <a:r>
              <a:rPr lang="pl-PL" sz="2000" dirty="0"/>
              <a:t> </a:t>
            </a:r>
            <a:r>
              <a:rPr lang="pl-PL" sz="2000" dirty="0" err="1"/>
              <a:t>such</a:t>
            </a:r>
            <a:r>
              <a:rPr lang="pl-PL" sz="2000" dirty="0"/>
              <a:t> </a:t>
            </a:r>
            <a:r>
              <a:rPr lang="pl-PL" sz="2000" dirty="0" err="1"/>
              <a:t>appeal</a:t>
            </a:r>
            <a:r>
              <a:rPr lang="pl-PL" sz="2000" dirty="0"/>
              <a:t> </a:t>
            </a:r>
            <a:r>
              <a:rPr lang="pl-PL" sz="2000" dirty="0" err="1"/>
              <a:t>is</a:t>
            </a:r>
            <a:r>
              <a:rPr lang="pl-PL" sz="2000" dirty="0"/>
              <a:t> </a:t>
            </a:r>
            <a:r>
              <a:rPr lang="pl-PL" sz="2000" dirty="0" err="1"/>
              <a:t>provided</a:t>
            </a:r>
            <a:r>
              <a:rPr lang="pl-PL" sz="2000" dirty="0"/>
              <a:t> for by law (as a </a:t>
            </a:r>
            <a:r>
              <a:rPr lang="pl-PL" sz="2000" dirty="0" err="1"/>
              <a:t>rule</a:t>
            </a:r>
            <a:r>
              <a:rPr lang="pl-PL" sz="2000" dirty="0"/>
              <a:t>, n</a:t>
            </a:r>
            <a:r>
              <a:rPr lang="en-US" sz="2000" i="0" dirty="0">
                <a:solidFill>
                  <a:srgbClr val="333333"/>
                </a:solidFill>
                <a:effectLst/>
              </a:rPr>
              <a:t>o </a:t>
            </a:r>
            <a:r>
              <a:rPr lang="pl-PL" sz="2000" i="0" dirty="0" err="1">
                <a:solidFill>
                  <a:srgbClr val="333333"/>
                </a:solidFill>
                <a:effectLst/>
              </a:rPr>
              <a:t>appeal</a:t>
            </a:r>
            <a:r>
              <a:rPr lang="en-US" sz="2000" i="0" dirty="0">
                <a:solidFill>
                  <a:srgbClr val="333333"/>
                </a:solidFill>
                <a:effectLst/>
              </a:rPr>
              <a:t> may be filed against a decision on the enforcement of an EIO unless a special provision concerning decisions on the implementation of a measure identical to the measure indicated in the EIO provides otherwise</a:t>
            </a:r>
            <a:r>
              <a:rPr lang="pl-PL" sz="2000" i="0" dirty="0">
                <a:solidFill>
                  <a:srgbClr val="333333"/>
                </a:solidFill>
                <a:effectLst/>
              </a:rPr>
              <a:t> – </a:t>
            </a:r>
            <a:r>
              <a:rPr lang="pl-PL" sz="2000" i="0" dirty="0" err="1">
                <a:solidFill>
                  <a:srgbClr val="333333"/>
                </a:solidFill>
                <a:effectLst/>
              </a:rPr>
              <a:t>Article</a:t>
            </a:r>
            <a:r>
              <a:rPr lang="pl-PL" sz="2000" i="0" dirty="0">
                <a:solidFill>
                  <a:srgbClr val="333333"/>
                </a:solidFill>
                <a:effectLst/>
              </a:rPr>
              <a:t> 589ze § 7 CCP)</a:t>
            </a:r>
            <a:r>
              <a:rPr lang="en-US" sz="2000" i="0" dirty="0">
                <a:solidFill>
                  <a:srgbClr val="333333"/>
                </a:solidFill>
                <a:effectLst/>
              </a:rPr>
              <a:t>. </a:t>
            </a:r>
            <a:r>
              <a:rPr lang="pl-PL" sz="2000" dirty="0">
                <a:solidFill>
                  <a:srgbClr val="333333"/>
                </a:solidFill>
              </a:rPr>
              <a:t>In</a:t>
            </a:r>
            <a:r>
              <a:rPr lang="pl-PL" sz="2000" i="0" dirty="0">
                <a:solidFill>
                  <a:srgbClr val="333333"/>
                </a:solidFill>
                <a:effectLst/>
              </a:rPr>
              <a:t> </a:t>
            </a:r>
            <a:r>
              <a:rPr lang="pl-PL" sz="2000" i="0" dirty="0" err="1">
                <a:solidFill>
                  <a:srgbClr val="333333"/>
                </a:solidFill>
                <a:effectLst/>
              </a:rPr>
              <a:t>accordance</a:t>
            </a:r>
            <a:r>
              <a:rPr lang="pl-PL" sz="2000" i="0" dirty="0">
                <a:solidFill>
                  <a:srgbClr val="333333"/>
                </a:solidFill>
                <a:effectLst/>
              </a:rPr>
              <a:t> with the </a:t>
            </a:r>
            <a:r>
              <a:rPr lang="pl-PL" sz="2000" i="0" dirty="0" err="1">
                <a:solidFill>
                  <a:srgbClr val="333333"/>
                </a:solidFill>
                <a:effectLst/>
              </a:rPr>
              <a:t>general</a:t>
            </a:r>
            <a:r>
              <a:rPr lang="pl-PL" sz="2000" i="0" dirty="0">
                <a:solidFill>
                  <a:srgbClr val="333333"/>
                </a:solidFill>
                <a:effectLst/>
              </a:rPr>
              <a:t> </a:t>
            </a:r>
            <a:r>
              <a:rPr lang="pl-PL" sz="2000" i="0" dirty="0" err="1">
                <a:solidFill>
                  <a:srgbClr val="333333"/>
                </a:solidFill>
                <a:effectLst/>
              </a:rPr>
              <a:t>rules</a:t>
            </a:r>
            <a:r>
              <a:rPr lang="pl-PL" sz="2000" i="0" dirty="0">
                <a:solidFill>
                  <a:srgbClr val="333333"/>
                </a:solidFill>
                <a:effectLst/>
              </a:rPr>
              <a:t>, </a:t>
            </a:r>
            <a:r>
              <a:rPr lang="pl-PL" sz="2000" dirty="0">
                <a:solidFill>
                  <a:srgbClr val="333333"/>
                </a:solidFill>
              </a:rPr>
              <a:t>in </a:t>
            </a:r>
            <a:r>
              <a:rPr lang="pl-PL" sz="2000" dirty="0" err="1">
                <a:solidFill>
                  <a:srgbClr val="333333"/>
                </a:solidFill>
              </a:rPr>
              <a:t>such</a:t>
            </a:r>
            <a:r>
              <a:rPr lang="pl-PL" sz="2000" dirty="0">
                <a:solidFill>
                  <a:srgbClr val="333333"/>
                </a:solidFill>
              </a:rPr>
              <a:t> </a:t>
            </a:r>
            <a:r>
              <a:rPr lang="pl-PL" sz="2000" dirty="0" err="1">
                <a:solidFill>
                  <a:srgbClr val="333333"/>
                </a:solidFill>
              </a:rPr>
              <a:t>appeal</a:t>
            </a:r>
            <a:r>
              <a:rPr lang="pl-PL" sz="2000" dirty="0">
                <a:solidFill>
                  <a:srgbClr val="333333"/>
                </a:solidFill>
              </a:rPr>
              <a:t> </a:t>
            </a:r>
            <a:r>
              <a:rPr lang="en-US" sz="2000" i="0" dirty="0">
                <a:solidFill>
                  <a:srgbClr val="333333"/>
                </a:solidFill>
                <a:effectLst/>
              </a:rPr>
              <a:t>the complaining party may only demand an examination of the compliance of the given decision on the enforcement of an EIO with Polish law and of the correctness of its performance.</a:t>
            </a:r>
            <a:r>
              <a:rPr lang="pl-PL" sz="2000" i="0" dirty="0">
                <a:solidFill>
                  <a:srgbClr val="333333"/>
                </a:solidFill>
                <a:effectLst/>
              </a:rPr>
              <a:t> No </a:t>
            </a:r>
            <a:r>
              <a:rPr lang="pl-PL" sz="2000" i="0" dirty="0" err="1">
                <a:solidFill>
                  <a:srgbClr val="333333"/>
                </a:solidFill>
                <a:effectLst/>
              </a:rPr>
              <a:t>substantive</a:t>
            </a:r>
            <a:r>
              <a:rPr lang="pl-PL" sz="2000" i="0" dirty="0">
                <a:solidFill>
                  <a:srgbClr val="333333"/>
                </a:solidFill>
                <a:effectLst/>
              </a:rPr>
              <a:t> </a:t>
            </a:r>
            <a:r>
              <a:rPr lang="pl-PL" sz="2000" i="0" dirty="0" err="1">
                <a:solidFill>
                  <a:srgbClr val="333333"/>
                </a:solidFill>
                <a:effectLst/>
              </a:rPr>
              <a:t>grounds</a:t>
            </a:r>
            <a:r>
              <a:rPr lang="pl-PL" sz="2000" i="0" dirty="0">
                <a:solidFill>
                  <a:srgbClr val="333333"/>
                </a:solidFill>
                <a:effectLst/>
              </a:rPr>
              <a:t> for </a:t>
            </a:r>
            <a:r>
              <a:rPr lang="pl-PL" sz="2000" i="0" dirty="0" err="1">
                <a:solidFill>
                  <a:srgbClr val="333333"/>
                </a:solidFill>
                <a:effectLst/>
              </a:rPr>
              <a:t>requesting</a:t>
            </a:r>
            <a:r>
              <a:rPr lang="pl-PL" sz="2000" i="0" dirty="0">
                <a:solidFill>
                  <a:srgbClr val="333333"/>
                </a:solidFill>
                <a:effectLst/>
              </a:rPr>
              <a:t> a </a:t>
            </a:r>
            <a:r>
              <a:rPr lang="pl-PL" sz="2000" i="0" dirty="0" err="1">
                <a:solidFill>
                  <a:srgbClr val="333333"/>
                </a:solidFill>
                <a:effectLst/>
              </a:rPr>
              <a:t>given</a:t>
            </a:r>
            <a:r>
              <a:rPr lang="pl-PL" sz="2000" i="0" dirty="0">
                <a:solidFill>
                  <a:srgbClr val="333333"/>
                </a:solidFill>
                <a:effectLst/>
              </a:rPr>
              <a:t> </a:t>
            </a:r>
            <a:r>
              <a:rPr lang="pl-PL" sz="2000" i="0" dirty="0" err="1">
                <a:solidFill>
                  <a:srgbClr val="333333"/>
                </a:solidFill>
                <a:effectLst/>
              </a:rPr>
              <a:t>evidence</a:t>
            </a:r>
            <a:r>
              <a:rPr lang="pl-PL" sz="2000" i="0" dirty="0">
                <a:solidFill>
                  <a:srgbClr val="333333"/>
                </a:solidFill>
                <a:effectLst/>
              </a:rPr>
              <a:t> </a:t>
            </a:r>
            <a:r>
              <a:rPr lang="pl-PL" sz="2000" i="0" dirty="0" err="1">
                <a:solidFill>
                  <a:srgbClr val="333333"/>
                </a:solidFill>
                <a:effectLst/>
              </a:rPr>
              <a:t>or</a:t>
            </a:r>
            <a:r>
              <a:rPr lang="pl-PL" sz="2000" i="0" dirty="0">
                <a:solidFill>
                  <a:srgbClr val="333333"/>
                </a:solidFill>
                <a:effectLst/>
              </a:rPr>
              <a:t> </a:t>
            </a:r>
            <a:r>
              <a:rPr lang="pl-PL" sz="2000" i="0" dirty="0" err="1">
                <a:solidFill>
                  <a:srgbClr val="333333"/>
                </a:solidFill>
                <a:effectLst/>
              </a:rPr>
              <a:t>taking</a:t>
            </a:r>
            <a:r>
              <a:rPr lang="pl-PL" sz="2000" i="0" dirty="0">
                <a:solidFill>
                  <a:srgbClr val="333333"/>
                </a:solidFill>
                <a:effectLst/>
              </a:rPr>
              <a:t> a </a:t>
            </a:r>
            <a:r>
              <a:rPr lang="pl-PL" sz="2000" i="0" dirty="0" err="1">
                <a:solidFill>
                  <a:srgbClr val="333333"/>
                </a:solidFill>
                <a:effectLst/>
              </a:rPr>
              <a:t>given</a:t>
            </a:r>
            <a:r>
              <a:rPr lang="pl-PL" sz="2000" i="0" dirty="0">
                <a:solidFill>
                  <a:srgbClr val="333333"/>
                </a:solidFill>
                <a:effectLst/>
              </a:rPr>
              <a:t> </a:t>
            </a:r>
            <a:r>
              <a:rPr lang="pl-PL" sz="2000" i="0" dirty="0" err="1">
                <a:solidFill>
                  <a:srgbClr val="333333"/>
                </a:solidFill>
                <a:effectLst/>
              </a:rPr>
              <a:t>procedure</a:t>
            </a:r>
            <a:r>
              <a:rPr lang="pl-PL" sz="2000" i="0" dirty="0">
                <a:solidFill>
                  <a:srgbClr val="333333"/>
                </a:solidFill>
                <a:effectLst/>
              </a:rPr>
              <a:t> </a:t>
            </a:r>
            <a:r>
              <a:rPr lang="pl-PL" sz="2000" i="0" dirty="0" err="1">
                <a:solidFill>
                  <a:srgbClr val="333333"/>
                </a:solidFill>
                <a:effectLst/>
              </a:rPr>
              <a:t>may</a:t>
            </a:r>
            <a:r>
              <a:rPr lang="pl-PL" sz="2000" i="0" dirty="0">
                <a:solidFill>
                  <a:srgbClr val="333333"/>
                </a:solidFill>
                <a:effectLst/>
              </a:rPr>
              <a:t> be </a:t>
            </a:r>
            <a:r>
              <a:rPr lang="pl-PL" sz="2000" i="0" dirty="0" err="1">
                <a:solidFill>
                  <a:srgbClr val="333333"/>
                </a:solidFill>
                <a:effectLst/>
              </a:rPr>
              <a:t>challenged</a:t>
            </a:r>
            <a:r>
              <a:rPr lang="pl-PL" sz="2000" i="0" dirty="0">
                <a:solidFill>
                  <a:srgbClr val="333333"/>
                </a:solidFill>
                <a:effectLst/>
              </a:rPr>
              <a:t>. </a:t>
            </a:r>
          </a:p>
          <a:p>
            <a:pPr algn="just"/>
            <a:endParaRPr lang="pl-PL" sz="2000" dirty="0"/>
          </a:p>
          <a:p>
            <a:pPr marL="0" indent="0" algn="just">
              <a:buNone/>
            </a:pPr>
            <a:endParaRPr lang="pl-PL" sz="2000" dirty="0"/>
          </a:p>
        </p:txBody>
      </p:sp>
      <p:pic>
        <p:nvPicPr>
          <p:cNvPr id="4" name="Obraz 3">
            <a:extLst>
              <a:ext uri="{FF2B5EF4-FFF2-40B4-BE49-F238E27FC236}">
                <a16:creationId xmlns:a16="http://schemas.microsoft.com/office/drawing/2014/main" id="{EAF281B0-1E2F-F0F5-2B98-DC2B9D11BD64}"/>
              </a:ext>
            </a:extLst>
          </p:cNvPr>
          <p:cNvPicPr/>
          <p:nvPr/>
        </p:nvPicPr>
        <p:blipFill>
          <a:blip r:embed="rId2"/>
          <a:stretch>
            <a:fillRect/>
          </a:stretch>
        </p:blipFill>
        <p:spPr>
          <a:xfrm>
            <a:off x="987536" y="365125"/>
            <a:ext cx="1550670" cy="1066165"/>
          </a:xfrm>
          <a:prstGeom prst="rect">
            <a:avLst/>
          </a:prstGeom>
          <a:noFill/>
          <a:ln>
            <a:noFill/>
            <a:prstDash/>
          </a:ln>
        </p:spPr>
      </p:pic>
    </p:spTree>
    <p:extLst>
      <p:ext uri="{BB962C8B-B14F-4D97-AF65-F5344CB8AC3E}">
        <p14:creationId xmlns:p14="http://schemas.microsoft.com/office/powerpoint/2010/main" val="110301046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1718</TotalTime>
  <Words>1077</Words>
  <Application>Microsoft Office PowerPoint</Application>
  <PresentationFormat>Panoramiczny</PresentationFormat>
  <Paragraphs>61</Paragraphs>
  <Slides>10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10</vt:i4>
      </vt:variant>
    </vt:vector>
  </HeadingPairs>
  <TitlesOfParts>
    <vt:vector size="14" baseType="lpstr">
      <vt:lpstr>Arial</vt:lpstr>
      <vt:lpstr>Calibri</vt:lpstr>
      <vt:lpstr>Calibri Light</vt:lpstr>
      <vt:lpstr>Motyw pakietu Office</vt:lpstr>
      <vt:lpstr>Cooperation of Poland with EPPO in evidence taking</vt:lpstr>
      <vt:lpstr>Poland           Poland as MS non-participating in EPPO </vt:lpstr>
      <vt:lpstr>Amendment of the CCP enabling cooperation with EPPO  </vt:lpstr>
      <vt:lpstr>Competent executing authorities</vt:lpstr>
      <vt:lpstr>Competent executing authorities            </vt:lpstr>
      <vt:lpstr>Competent executing authorities            </vt:lpstr>
      <vt:lpstr>Competent issuing authorities            </vt:lpstr>
      <vt:lpstr> Sovereignty clause in the cooperation in criminal matters</vt:lpstr>
      <vt:lpstr> Consequences of the sovereignty clause</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Cooperation of Poland with EPPO in evidence taking</dc:title>
  <dc:creator>M WW</dc:creator>
  <cp:lastModifiedBy>M WW</cp:lastModifiedBy>
  <cp:revision>1</cp:revision>
  <dcterms:created xsi:type="dcterms:W3CDTF">2023-05-19T19:50:39Z</dcterms:created>
  <dcterms:modified xsi:type="dcterms:W3CDTF">2023-05-22T07:21:34Z</dcterms:modified>
</cp:coreProperties>
</file>